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8" r:id="rId3"/>
    <p:sldId id="257" r:id="rId4"/>
    <p:sldId id="270" r:id="rId5"/>
    <p:sldId id="269" r:id="rId6"/>
    <p:sldId id="259" r:id="rId7"/>
    <p:sldId id="261" r:id="rId8"/>
    <p:sldId id="271" r:id="rId9"/>
    <p:sldId id="275" r:id="rId10"/>
    <p:sldId id="272" r:id="rId11"/>
    <p:sldId id="273" r:id="rId12"/>
    <p:sldId id="274" r:id="rId13"/>
    <p:sldId id="262" r:id="rId14"/>
    <p:sldId id="265" r:id="rId15"/>
    <p:sldId id="264" r:id="rId16"/>
    <p:sldId id="267" r:id="rId17"/>
    <p:sldId id="266" r:id="rId18"/>
    <p:sldId id="260" r:id="rId19"/>
    <p:sldId id="276" r:id="rId20"/>
    <p:sldId id="277" r:id="rId21"/>
    <p:sldId id="278" r:id="rId22"/>
    <p:sldId id="263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67143"/>
  </p:normalViewPr>
  <p:slideViewPr>
    <p:cSldViewPr snapToGrid="0" snapToObjects="1">
      <p:cViewPr varScale="1">
        <p:scale>
          <a:sx n="83" d="100"/>
          <a:sy n="83" d="100"/>
        </p:scale>
        <p:origin x="22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1F6E64-AA3B-4D7C-8860-BBCFBBB39C8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0D6A2D-268D-4A26-A955-7DA39DE967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Historical bias</a:t>
          </a:r>
        </a:p>
      </dgm:t>
    </dgm:pt>
    <dgm:pt modelId="{B619F23F-6540-420E-A62A-D2A690585E7A}" type="parTrans" cxnId="{427AAAC4-E110-40DF-A448-378474EB0584}">
      <dgm:prSet/>
      <dgm:spPr/>
      <dgm:t>
        <a:bodyPr/>
        <a:lstStyle/>
        <a:p>
          <a:endParaRPr lang="en-US"/>
        </a:p>
      </dgm:t>
    </dgm:pt>
    <dgm:pt modelId="{46DB6B9D-B148-466E-9BAC-735B9D80A15A}" type="sibTrans" cxnId="{427AAAC4-E110-40DF-A448-378474EB0584}">
      <dgm:prSet/>
      <dgm:spPr/>
      <dgm:t>
        <a:bodyPr/>
        <a:lstStyle/>
        <a:p>
          <a:endParaRPr lang="en-US"/>
        </a:p>
      </dgm:t>
    </dgm:pt>
    <dgm:pt modelId="{6CD21B9B-DD72-4735-BE45-E0E4A352303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Selection bias</a:t>
          </a:r>
        </a:p>
      </dgm:t>
    </dgm:pt>
    <dgm:pt modelId="{270C79A3-70D2-4776-A4C9-D985898FCD26}" type="parTrans" cxnId="{7B1345FF-C61A-4C88-BB53-EA878BEE009A}">
      <dgm:prSet/>
      <dgm:spPr/>
      <dgm:t>
        <a:bodyPr/>
        <a:lstStyle/>
        <a:p>
          <a:endParaRPr lang="en-US"/>
        </a:p>
      </dgm:t>
    </dgm:pt>
    <dgm:pt modelId="{69A99BC8-B9F4-4B24-9ABD-489733FEEA8A}" type="sibTrans" cxnId="{7B1345FF-C61A-4C88-BB53-EA878BEE009A}">
      <dgm:prSet/>
      <dgm:spPr/>
      <dgm:t>
        <a:bodyPr/>
        <a:lstStyle/>
        <a:p>
          <a:endParaRPr lang="en-US"/>
        </a:p>
      </dgm:t>
    </dgm:pt>
    <dgm:pt modelId="{56F7DB3B-30F3-49A9-9A6D-BCDE6C6678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Measurement bias</a:t>
          </a:r>
        </a:p>
      </dgm:t>
    </dgm:pt>
    <dgm:pt modelId="{90E496FD-FC5E-42C7-B797-71601A57EC89}" type="parTrans" cxnId="{FEAE658E-29A4-4EE5-9051-108F18D02747}">
      <dgm:prSet/>
      <dgm:spPr/>
      <dgm:t>
        <a:bodyPr/>
        <a:lstStyle/>
        <a:p>
          <a:endParaRPr lang="en-US"/>
        </a:p>
      </dgm:t>
    </dgm:pt>
    <dgm:pt modelId="{812FD074-C5D9-436C-A206-2EA61B9CE261}" type="sibTrans" cxnId="{FEAE658E-29A4-4EE5-9051-108F18D02747}">
      <dgm:prSet/>
      <dgm:spPr/>
      <dgm:t>
        <a:bodyPr/>
        <a:lstStyle/>
        <a:p>
          <a:endParaRPr lang="en-US"/>
        </a:p>
      </dgm:t>
    </dgm:pt>
    <dgm:pt modelId="{B0F0953A-EBF7-4770-B4C4-BC84B4C62DE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Confirmation bias</a:t>
          </a:r>
        </a:p>
      </dgm:t>
    </dgm:pt>
    <dgm:pt modelId="{22CF2977-416A-4420-902A-82B3744E2871}" type="parTrans" cxnId="{D71B64AE-6B06-4AAD-93F4-47E33F585DCC}">
      <dgm:prSet/>
      <dgm:spPr/>
      <dgm:t>
        <a:bodyPr/>
        <a:lstStyle/>
        <a:p>
          <a:endParaRPr lang="en-US"/>
        </a:p>
      </dgm:t>
    </dgm:pt>
    <dgm:pt modelId="{89E19D2D-17AC-4238-9A44-18A0F5EAE4FC}" type="sibTrans" cxnId="{D71B64AE-6B06-4AAD-93F4-47E33F585DCC}">
      <dgm:prSet/>
      <dgm:spPr/>
      <dgm:t>
        <a:bodyPr/>
        <a:lstStyle/>
        <a:p>
          <a:endParaRPr lang="en-US"/>
        </a:p>
      </dgm:t>
    </dgm:pt>
    <dgm:pt modelId="{C889D58C-5E06-4C67-9206-573A1EAEEB83}" type="pres">
      <dgm:prSet presAssocID="{B71F6E64-AA3B-4D7C-8860-BBCFBBB39C81}" presName="root" presStyleCnt="0">
        <dgm:presLayoutVars>
          <dgm:dir/>
          <dgm:resizeHandles val="exact"/>
        </dgm:presLayoutVars>
      </dgm:prSet>
      <dgm:spPr/>
    </dgm:pt>
    <dgm:pt modelId="{ADD16F75-0588-4E0A-9CAF-3FE6F112ECD4}" type="pres">
      <dgm:prSet presAssocID="{C40D6A2D-268D-4A26-A955-7DA39DE96708}" presName="compNode" presStyleCnt="0"/>
      <dgm:spPr/>
    </dgm:pt>
    <dgm:pt modelId="{17828CF0-415D-4D21-BF13-7C6F89C9455D}" type="pres">
      <dgm:prSet presAssocID="{C40D6A2D-268D-4A26-A955-7DA39DE96708}" presName="iconBgRect" presStyleLbl="bgShp" presStyleIdx="0" presStyleCnt="4"/>
      <dgm:spPr>
        <a:solidFill>
          <a:schemeClr val="accent6">
            <a:lumMod val="60000"/>
            <a:lumOff val="40000"/>
          </a:schemeClr>
        </a:solidFill>
      </dgm:spPr>
    </dgm:pt>
    <dgm:pt modelId="{7209A989-9A2C-40B7-88D7-C791EECA75AE}" type="pres">
      <dgm:prSet presAssocID="{C40D6A2D-268D-4A26-A955-7DA39DE9670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8225CD6F-4F7C-4E88-BF30-527A8D622B50}" type="pres">
      <dgm:prSet presAssocID="{C40D6A2D-268D-4A26-A955-7DA39DE96708}" presName="spaceRect" presStyleCnt="0"/>
      <dgm:spPr/>
    </dgm:pt>
    <dgm:pt modelId="{8DBA5F72-1EAF-4DCD-BFC1-E8DC22895841}" type="pres">
      <dgm:prSet presAssocID="{C40D6A2D-268D-4A26-A955-7DA39DE96708}" presName="textRect" presStyleLbl="revTx" presStyleIdx="0" presStyleCnt="4">
        <dgm:presLayoutVars>
          <dgm:chMax val="1"/>
          <dgm:chPref val="1"/>
        </dgm:presLayoutVars>
      </dgm:prSet>
      <dgm:spPr/>
    </dgm:pt>
    <dgm:pt modelId="{B9E998FE-B3CE-42D4-8A44-30EBB425D346}" type="pres">
      <dgm:prSet presAssocID="{46DB6B9D-B148-466E-9BAC-735B9D80A15A}" presName="sibTrans" presStyleCnt="0"/>
      <dgm:spPr/>
    </dgm:pt>
    <dgm:pt modelId="{BE8D0732-D664-458E-B7BD-D77BAD544AA2}" type="pres">
      <dgm:prSet presAssocID="{6CD21B9B-DD72-4735-BE45-E0E4A3523038}" presName="compNode" presStyleCnt="0"/>
      <dgm:spPr/>
    </dgm:pt>
    <dgm:pt modelId="{48394730-9EBA-43E3-B5D3-7EDD2414E59D}" type="pres">
      <dgm:prSet presAssocID="{6CD21B9B-DD72-4735-BE45-E0E4A3523038}" presName="iconBgRect" presStyleLbl="bgShp" presStyleIdx="1" presStyleCnt="4"/>
      <dgm:spPr>
        <a:solidFill>
          <a:schemeClr val="accent6">
            <a:lumMod val="60000"/>
            <a:lumOff val="40000"/>
          </a:schemeClr>
        </a:solidFill>
      </dgm:spPr>
    </dgm:pt>
    <dgm:pt modelId="{A081EE5D-21C9-49F8-B581-EBF5B1C3E285}" type="pres">
      <dgm:prSet presAssocID="{6CD21B9B-DD72-4735-BE45-E0E4A352303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30BFBB09-DA0C-4967-8824-5062BE1022D9}" type="pres">
      <dgm:prSet presAssocID="{6CD21B9B-DD72-4735-BE45-E0E4A3523038}" presName="spaceRect" presStyleCnt="0"/>
      <dgm:spPr/>
    </dgm:pt>
    <dgm:pt modelId="{B230E43B-1CA4-4CB9-818F-C9596355ED28}" type="pres">
      <dgm:prSet presAssocID="{6CD21B9B-DD72-4735-BE45-E0E4A3523038}" presName="textRect" presStyleLbl="revTx" presStyleIdx="1" presStyleCnt="4">
        <dgm:presLayoutVars>
          <dgm:chMax val="1"/>
          <dgm:chPref val="1"/>
        </dgm:presLayoutVars>
      </dgm:prSet>
      <dgm:spPr/>
    </dgm:pt>
    <dgm:pt modelId="{F46FB76E-97F3-4E98-9927-E82E23FADEAF}" type="pres">
      <dgm:prSet presAssocID="{69A99BC8-B9F4-4B24-9ABD-489733FEEA8A}" presName="sibTrans" presStyleCnt="0"/>
      <dgm:spPr/>
    </dgm:pt>
    <dgm:pt modelId="{E22851A7-2654-42C5-9DFD-CA0CCA1C227F}" type="pres">
      <dgm:prSet presAssocID="{56F7DB3B-30F3-49A9-9A6D-BCDE6C667873}" presName="compNode" presStyleCnt="0"/>
      <dgm:spPr/>
    </dgm:pt>
    <dgm:pt modelId="{5B0AF817-CC20-4648-95E1-770C610E2332}" type="pres">
      <dgm:prSet presAssocID="{56F7DB3B-30F3-49A9-9A6D-BCDE6C667873}" presName="iconBgRect" presStyleLbl="bgShp" presStyleIdx="2" presStyleCnt="4"/>
      <dgm:spPr>
        <a:solidFill>
          <a:schemeClr val="accent6">
            <a:lumMod val="60000"/>
            <a:lumOff val="40000"/>
          </a:schemeClr>
        </a:solidFill>
      </dgm:spPr>
    </dgm:pt>
    <dgm:pt modelId="{161DC01D-2D35-4C49-B786-DA6224CA0CF3}" type="pres">
      <dgm:prSet presAssocID="{56F7DB3B-30F3-49A9-9A6D-BCDE6C66787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F7DCF24A-2085-41E8-A5AD-1D80A0FCD243}" type="pres">
      <dgm:prSet presAssocID="{56F7DB3B-30F3-49A9-9A6D-BCDE6C667873}" presName="spaceRect" presStyleCnt="0"/>
      <dgm:spPr/>
    </dgm:pt>
    <dgm:pt modelId="{883079A0-E9B8-4F67-AFEF-575BB249A3C9}" type="pres">
      <dgm:prSet presAssocID="{56F7DB3B-30F3-49A9-9A6D-BCDE6C667873}" presName="textRect" presStyleLbl="revTx" presStyleIdx="2" presStyleCnt="4">
        <dgm:presLayoutVars>
          <dgm:chMax val="1"/>
          <dgm:chPref val="1"/>
        </dgm:presLayoutVars>
      </dgm:prSet>
      <dgm:spPr/>
    </dgm:pt>
    <dgm:pt modelId="{E801911F-9788-4767-9E28-D69D9F3E9183}" type="pres">
      <dgm:prSet presAssocID="{812FD074-C5D9-436C-A206-2EA61B9CE261}" presName="sibTrans" presStyleCnt="0"/>
      <dgm:spPr/>
    </dgm:pt>
    <dgm:pt modelId="{890D68E6-8DD9-47A3-AC54-F30A03B8CA73}" type="pres">
      <dgm:prSet presAssocID="{B0F0953A-EBF7-4770-B4C4-BC84B4C62DE0}" presName="compNode" presStyleCnt="0"/>
      <dgm:spPr/>
    </dgm:pt>
    <dgm:pt modelId="{DF74CA2A-3CED-4DAC-971C-A49C20A17515}" type="pres">
      <dgm:prSet presAssocID="{B0F0953A-EBF7-4770-B4C4-BC84B4C62DE0}" presName="iconBgRect" presStyleLbl="bgShp" presStyleIdx="3" presStyleCnt="4"/>
      <dgm:spPr>
        <a:solidFill>
          <a:schemeClr val="accent6">
            <a:lumMod val="60000"/>
            <a:lumOff val="40000"/>
          </a:schemeClr>
        </a:solidFill>
      </dgm:spPr>
    </dgm:pt>
    <dgm:pt modelId="{65F3F1CD-453A-43E9-B404-3895CE089BBD}" type="pres">
      <dgm:prSet presAssocID="{B0F0953A-EBF7-4770-B4C4-BC84B4C62DE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C7D7A13-8A8C-4C2F-BB6A-F977FC7B5B5B}" type="pres">
      <dgm:prSet presAssocID="{B0F0953A-EBF7-4770-B4C4-BC84B4C62DE0}" presName="spaceRect" presStyleCnt="0"/>
      <dgm:spPr/>
    </dgm:pt>
    <dgm:pt modelId="{0B30903C-56EE-4A2F-B261-C726E67FA7AA}" type="pres">
      <dgm:prSet presAssocID="{B0F0953A-EBF7-4770-B4C4-BC84B4C62DE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4F87D03-BB08-4D4C-A0C1-E42B1E391791}" type="presOf" srcId="{B71F6E64-AA3B-4D7C-8860-BBCFBBB39C81}" destId="{C889D58C-5E06-4C67-9206-573A1EAEEB83}" srcOrd="0" destOrd="0" presId="urn:microsoft.com/office/officeart/2018/5/layout/IconCircleLabelList"/>
    <dgm:cxn modelId="{9DA0337D-408E-4E52-BF8D-4149AC274256}" type="presOf" srcId="{6CD21B9B-DD72-4735-BE45-E0E4A3523038}" destId="{B230E43B-1CA4-4CB9-818F-C9596355ED28}" srcOrd="0" destOrd="0" presId="urn:microsoft.com/office/officeart/2018/5/layout/IconCircleLabelList"/>
    <dgm:cxn modelId="{FEAE658E-29A4-4EE5-9051-108F18D02747}" srcId="{B71F6E64-AA3B-4D7C-8860-BBCFBBB39C81}" destId="{56F7DB3B-30F3-49A9-9A6D-BCDE6C667873}" srcOrd="2" destOrd="0" parTransId="{90E496FD-FC5E-42C7-B797-71601A57EC89}" sibTransId="{812FD074-C5D9-436C-A206-2EA61B9CE261}"/>
    <dgm:cxn modelId="{478F8EAD-2C48-4E2B-80D4-ECC83485531F}" type="presOf" srcId="{C40D6A2D-268D-4A26-A955-7DA39DE96708}" destId="{8DBA5F72-1EAF-4DCD-BFC1-E8DC22895841}" srcOrd="0" destOrd="0" presId="urn:microsoft.com/office/officeart/2018/5/layout/IconCircleLabelList"/>
    <dgm:cxn modelId="{D71B64AE-6B06-4AAD-93F4-47E33F585DCC}" srcId="{B71F6E64-AA3B-4D7C-8860-BBCFBBB39C81}" destId="{B0F0953A-EBF7-4770-B4C4-BC84B4C62DE0}" srcOrd="3" destOrd="0" parTransId="{22CF2977-416A-4420-902A-82B3744E2871}" sibTransId="{89E19D2D-17AC-4238-9A44-18A0F5EAE4FC}"/>
    <dgm:cxn modelId="{793166B5-62E2-4A08-BF4D-F1E6B9AF206B}" type="presOf" srcId="{B0F0953A-EBF7-4770-B4C4-BC84B4C62DE0}" destId="{0B30903C-56EE-4A2F-B261-C726E67FA7AA}" srcOrd="0" destOrd="0" presId="urn:microsoft.com/office/officeart/2018/5/layout/IconCircleLabelList"/>
    <dgm:cxn modelId="{E37F2DBA-9ED9-4F4C-B1EF-102629582E98}" type="presOf" srcId="{56F7DB3B-30F3-49A9-9A6D-BCDE6C667873}" destId="{883079A0-E9B8-4F67-AFEF-575BB249A3C9}" srcOrd="0" destOrd="0" presId="urn:microsoft.com/office/officeart/2018/5/layout/IconCircleLabelList"/>
    <dgm:cxn modelId="{427AAAC4-E110-40DF-A448-378474EB0584}" srcId="{B71F6E64-AA3B-4D7C-8860-BBCFBBB39C81}" destId="{C40D6A2D-268D-4A26-A955-7DA39DE96708}" srcOrd="0" destOrd="0" parTransId="{B619F23F-6540-420E-A62A-D2A690585E7A}" sibTransId="{46DB6B9D-B148-466E-9BAC-735B9D80A15A}"/>
    <dgm:cxn modelId="{7B1345FF-C61A-4C88-BB53-EA878BEE009A}" srcId="{B71F6E64-AA3B-4D7C-8860-BBCFBBB39C81}" destId="{6CD21B9B-DD72-4735-BE45-E0E4A3523038}" srcOrd="1" destOrd="0" parTransId="{270C79A3-70D2-4776-A4C9-D985898FCD26}" sibTransId="{69A99BC8-B9F4-4B24-9ABD-489733FEEA8A}"/>
    <dgm:cxn modelId="{0F4A617C-516A-45F6-B28B-9B0717A58145}" type="presParOf" srcId="{C889D58C-5E06-4C67-9206-573A1EAEEB83}" destId="{ADD16F75-0588-4E0A-9CAF-3FE6F112ECD4}" srcOrd="0" destOrd="0" presId="urn:microsoft.com/office/officeart/2018/5/layout/IconCircleLabelList"/>
    <dgm:cxn modelId="{C2EC0B7D-9CD9-474E-8542-FB6ED0F98CB2}" type="presParOf" srcId="{ADD16F75-0588-4E0A-9CAF-3FE6F112ECD4}" destId="{17828CF0-415D-4D21-BF13-7C6F89C9455D}" srcOrd="0" destOrd="0" presId="urn:microsoft.com/office/officeart/2018/5/layout/IconCircleLabelList"/>
    <dgm:cxn modelId="{BEFB6D5E-88BF-4FB2-838D-C1AA4AA62301}" type="presParOf" srcId="{ADD16F75-0588-4E0A-9CAF-3FE6F112ECD4}" destId="{7209A989-9A2C-40B7-88D7-C791EECA75AE}" srcOrd="1" destOrd="0" presId="urn:microsoft.com/office/officeart/2018/5/layout/IconCircleLabelList"/>
    <dgm:cxn modelId="{8F176F3F-2392-4225-A227-BB1DBCD274E2}" type="presParOf" srcId="{ADD16F75-0588-4E0A-9CAF-3FE6F112ECD4}" destId="{8225CD6F-4F7C-4E88-BF30-527A8D622B50}" srcOrd="2" destOrd="0" presId="urn:microsoft.com/office/officeart/2018/5/layout/IconCircleLabelList"/>
    <dgm:cxn modelId="{18D93ACB-FE08-4DF7-886A-ABBA09E7BAB9}" type="presParOf" srcId="{ADD16F75-0588-4E0A-9CAF-3FE6F112ECD4}" destId="{8DBA5F72-1EAF-4DCD-BFC1-E8DC22895841}" srcOrd="3" destOrd="0" presId="urn:microsoft.com/office/officeart/2018/5/layout/IconCircleLabelList"/>
    <dgm:cxn modelId="{2E997E85-6A2A-4A77-904D-C75FE3EA7F66}" type="presParOf" srcId="{C889D58C-5E06-4C67-9206-573A1EAEEB83}" destId="{B9E998FE-B3CE-42D4-8A44-30EBB425D346}" srcOrd="1" destOrd="0" presId="urn:microsoft.com/office/officeart/2018/5/layout/IconCircleLabelList"/>
    <dgm:cxn modelId="{41CCF466-F101-43A7-823A-C1D660FEE8C2}" type="presParOf" srcId="{C889D58C-5E06-4C67-9206-573A1EAEEB83}" destId="{BE8D0732-D664-458E-B7BD-D77BAD544AA2}" srcOrd="2" destOrd="0" presId="urn:microsoft.com/office/officeart/2018/5/layout/IconCircleLabelList"/>
    <dgm:cxn modelId="{E8FADBD2-C8B4-4664-9F1C-B1D085FEA66E}" type="presParOf" srcId="{BE8D0732-D664-458E-B7BD-D77BAD544AA2}" destId="{48394730-9EBA-43E3-B5D3-7EDD2414E59D}" srcOrd="0" destOrd="0" presId="urn:microsoft.com/office/officeart/2018/5/layout/IconCircleLabelList"/>
    <dgm:cxn modelId="{901E2A6C-CD49-4DA0-8C6E-88151B904703}" type="presParOf" srcId="{BE8D0732-D664-458E-B7BD-D77BAD544AA2}" destId="{A081EE5D-21C9-49F8-B581-EBF5B1C3E285}" srcOrd="1" destOrd="0" presId="urn:microsoft.com/office/officeart/2018/5/layout/IconCircleLabelList"/>
    <dgm:cxn modelId="{FECF8AA8-5AEC-48AC-BCA1-6AFA84ED30B2}" type="presParOf" srcId="{BE8D0732-D664-458E-B7BD-D77BAD544AA2}" destId="{30BFBB09-DA0C-4967-8824-5062BE1022D9}" srcOrd="2" destOrd="0" presId="urn:microsoft.com/office/officeart/2018/5/layout/IconCircleLabelList"/>
    <dgm:cxn modelId="{41CCF0BA-67E5-4528-B279-DB0A4229CA43}" type="presParOf" srcId="{BE8D0732-D664-458E-B7BD-D77BAD544AA2}" destId="{B230E43B-1CA4-4CB9-818F-C9596355ED28}" srcOrd="3" destOrd="0" presId="urn:microsoft.com/office/officeart/2018/5/layout/IconCircleLabelList"/>
    <dgm:cxn modelId="{65EAF43E-D3C2-4308-AA2E-1EC20FEB4D4C}" type="presParOf" srcId="{C889D58C-5E06-4C67-9206-573A1EAEEB83}" destId="{F46FB76E-97F3-4E98-9927-E82E23FADEAF}" srcOrd="3" destOrd="0" presId="urn:microsoft.com/office/officeart/2018/5/layout/IconCircleLabelList"/>
    <dgm:cxn modelId="{C265F475-B41C-490D-8326-2772A2EC1A97}" type="presParOf" srcId="{C889D58C-5E06-4C67-9206-573A1EAEEB83}" destId="{E22851A7-2654-42C5-9DFD-CA0CCA1C227F}" srcOrd="4" destOrd="0" presId="urn:microsoft.com/office/officeart/2018/5/layout/IconCircleLabelList"/>
    <dgm:cxn modelId="{9BA0EF37-0F92-4782-8403-0638FCF2CEB6}" type="presParOf" srcId="{E22851A7-2654-42C5-9DFD-CA0CCA1C227F}" destId="{5B0AF817-CC20-4648-95E1-770C610E2332}" srcOrd="0" destOrd="0" presId="urn:microsoft.com/office/officeart/2018/5/layout/IconCircleLabelList"/>
    <dgm:cxn modelId="{8929C2C7-5B8F-4E25-95DD-8BBDD9CB2D19}" type="presParOf" srcId="{E22851A7-2654-42C5-9DFD-CA0CCA1C227F}" destId="{161DC01D-2D35-4C49-B786-DA6224CA0CF3}" srcOrd="1" destOrd="0" presId="urn:microsoft.com/office/officeart/2018/5/layout/IconCircleLabelList"/>
    <dgm:cxn modelId="{622EC09F-F570-443D-B24A-2098F9852D70}" type="presParOf" srcId="{E22851A7-2654-42C5-9DFD-CA0CCA1C227F}" destId="{F7DCF24A-2085-41E8-A5AD-1D80A0FCD243}" srcOrd="2" destOrd="0" presId="urn:microsoft.com/office/officeart/2018/5/layout/IconCircleLabelList"/>
    <dgm:cxn modelId="{251B7ED2-3677-42E4-83C5-6C08EB9661B0}" type="presParOf" srcId="{E22851A7-2654-42C5-9DFD-CA0CCA1C227F}" destId="{883079A0-E9B8-4F67-AFEF-575BB249A3C9}" srcOrd="3" destOrd="0" presId="urn:microsoft.com/office/officeart/2018/5/layout/IconCircleLabelList"/>
    <dgm:cxn modelId="{58E6D46D-AA1E-4059-A11B-C0A8A620EFBA}" type="presParOf" srcId="{C889D58C-5E06-4C67-9206-573A1EAEEB83}" destId="{E801911F-9788-4767-9E28-D69D9F3E9183}" srcOrd="5" destOrd="0" presId="urn:microsoft.com/office/officeart/2018/5/layout/IconCircleLabelList"/>
    <dgm:cxn modelId="{AA454053-3E01-4794-BC67-B1821182646B}" type="presParOf" srcId="{C889D58C-5E06-4C67-9206-573A1EAEEB83}" destId="{890D68E6-8DD9-47A3-AC54-F30A03B8CA73}" srcOrd="6" destOrd="0" presId="urn:microsoft.com/office/officeart/2018/5/layout/IconCircleLabelList"/>
    <dgm:cxn modelId="{6A248656-9319-4F7B-BF5B-8B73D85209D7}" type="presParOf" srcId="{890D68E6-8DD9-47A3-AC54-F30A03B8CA73}" destId="{DF74CA2A-3CED-4DAC-971C-A49C20A17515}" srcOrd="0" destOrd="0" presId="urn:microsoft.com/office/officeart/2018/5/layout/IconCircleLabelList"/>
    <dgm:cxn modelId="{9B32FC41-139B-4678-9053-F7FD77E7C93C}" type="presParOf" srcId="{890D68E6-8DD9-47A3-AC54-F30A03B8CA73}" destId="{65F3F1CD-453A-43E9-B404-3895CE089BBD}" srcOrd="1" destOrd="0" presId="urn:microsoft.com/office/officeart/2018/5/layout/IconCircleLabelList"/>
    <dgm:cxn modelId="{4BEEB156-3F19-41FB-80EE-65C9BB00AC46}" type="presParOf" srcId="{890D68E6-8DD9-47A3-AC54-F30A03B8CA73}" destId="{1C7D7A13-8A8C-4C2F-BB6A-F977FC7B5B5B}" srcOrd="2" destOrd="0" presId="urn:microsoft.com/office/officeart/2018/5/layout/IconCircleLabelList"/>
    <dgm:cxn modelId="{7DE7DAFE-EBB7-4D9E-B6C0-4B803CC86224}" type="presParOf" srcId="{890D68E6-8DD9-47A3-AC54-F30A03B8CA73}" destId="{0B30903C-56EE-4A2F-B261-C726E67FA7AA}" srcOrd="3" destOrd="0" presId="urn:microsoft.com/office/officeart/2018/5/layout/IconCircle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811500B-7A51-4B94-A008-B139ADA70CA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4F81E59-31B4-4C1D-AF94-A8979F4D4B91}">
      <dgm:prSet/>
      <dgm:spPr/>
      <dgm:t>
        <a:bodyPr/>
        <a:lstStyle/>
        <a:p>
          <a:pPr>
            <a:defRPr cap="all"/>
          </a:pPr>
          <a:r>
            <a:rPr lang="en-AU" b="1"/>
            <a:t>Ease of Use:</a:t>
          </a:r>
          <a:r>
            <a:rPr lang="en-AU"/>
            <a:t> Download and use state-of-the-art NLP models with just two lines of code.</a:t>
          </a:r>
          <a:endParaRPr lang="en-US"/>
        </a:p>
      </dgm:t>
    </dgm:pt>
    <dgm:pt modelId="{6619B241-7718-4D5B-807E-3C2A933984C2}" type="parTrans" cxnId="{A2DA9E2C-E013-4B35-A951-B4141D2F8A4E}">
      <dgm:prSet/>
      <dgm:spPr/>
      <dgm:t>
        <a:bodyPr/>
        <a:lstStyle/>
        <a:p>
          <a:endParaRPr lang="en-US"/>
        </a:p>
      </dgm:t>
    </dgm:pt>
    <dgm:pt modelId="{B0D73528-23AF-4BF7-9B49-202DCA14EF4F}" type="sibTrans" cxnId="{A2DA9E2C-E013-4B35-A951-B4141D2F8A4E}">
      <dgm:prSet/>
      <dgm:spPr/>
      <dgm:t>
        <a:bodyPr/>
        <a:lstStyle/>
        <a:p>
          <a:endParaRPr lang="en-US"/>
        </a:p>
      </dgm:t>
    </dgm:pt>
    <dgm:pt modelId="{07BE1494-84B3-4347-B56C-445C89562684}">
      <dgm:prSet/>
      <dgm:spPr/>
      <dgm:t>
        <a:bodyPr/>
        <a:lstStyle/>
        <a:p>
          <a:pPr>
            <a:defRPr cap="all"/>
          </a:pPr>
          <a:r>
            <a:rPr lang="en-AU" b="1"/>
            <a:t>Flexibility:</a:t>
          </a:r>
          <a:r>
            <a:rPr lang="en-AU"/>
            <a:t> Models are standard PyTorch or TensorFlow classes, easily integrated into ML frameworks.</a:t>
          </a:r>
          <a:endParaRPr lang="en-US"/>
        </a:p>
      </dgm:t>
    </dgm:pt>
    <dgm:pt modelId="{0847A838-D186-4E34-839C-818FF349A178}" type="parTrans" cxnId="{B47E2E88-85AA-417A-9AEF-367E8CE70353}">
      <dgm:prSet/>
      <dgm:spPr/>
      <dgm:t>
        <a:bodyPr/>
        <a:lstStyle/>
        <a:p>
          <a:endParaRPr lang="en-US"/>
        </a:p>
      </dgm:t>
    </dgm:pt>
    <dgm:pt modelId="{FF4CC6C6-3D0C-4869-BD7C-B5EDDC892E15}" type="sibTrans" cxnId="{B47E2E88-85AA-417A-9AEF-367E8CE70353}">
      <dgm:prSet/>
      <dgm:spPr/>
      <dgm:t>
        <a:bodyPr/>
        <a:lstStyle/>
        <a:p>
          <a:endParaRPr lang="en-US"/>
        </a:p>
      </dgm:t>
    </dgm:pt>
    <dgm:pt modelId="{D30AFACD-1AE3-4A8A-84A3-CCF2352C58FE}">
      <dgm:prSet/>
      <dgm:spPr/>
      <dgm:t>
        <a:bodyPr/>
        <a:lstStyle/>
        <a:p>
          <a:pPr>
            <a:defRPr cap="all"/>
          </a:pPr>
          <a:r>
            <a:rPr lang="en-AU" b="1"/>
            <a:t>Simplicity:</a:t>
          </a:r>
          <a:r>
            <a:rPr lang="en-AU"/>
            <a:t> Minimal abstractions with "All in one file" design, making the code easy to understand and modify.</a:t>
          </a:r>
          <a:endParaRPr lang="en-US"/>
        </a:p>
      </dgm:t>
    </dgm:pt>
    <dgm:pt modelId="{911B4CBE-7F5A-43AA-A39E-04DE2741E4DB}" type="parTrans" cxnId="{E321EB1D-81E2-4619-BAA9-696F7B119747}">
      <dgm:prSet/>
      <dgm:spPr/>
      <dgm:t>
        <a:bodyPr/>
        <a:lstStyle/>
        <a:p>
          <a:endParaRPr lang="en-US"/>
        </a:p>
      </dgm:t>
    </dgm:pt>
    <dgm:pt modelId="{808E9132-59F4-41C0-88C1-8393E05050AF}" type="sibTrans" cxnId="{E321EB1D-81E2-4619-BAA9-696F7B119747}">
      <dgm:prSet/>
      <dgm:spPr/>
      <dgm:t>
        <a:bodyPr/>
        <a:lstStyle/>
        <a:p>
          <a:endParaRPr lang="en-US"/>
        </a:p>
      </dgm:t>
    </dgm:pt>
    <dgm:pt modelId="{42B4104B-2961-4AF3-88B2-32D7C236C52D}" type="pres">
      <dgm:prSet presAssocID="{9811500B-7A51-4B94-A008-B139ADA70CA6}" presName="root" presStyleCnt="0">
        <dgm:presLayoutVars>
          <dgm:dir/>
          <dgm:resizeHandles val="exact"/>
        </dgm:presLayoutVars>
      </dgm:prSet>
      <dgm:spPr/>
    </dgm:pt>
    <dgm:pt modelId="{862DD24F-DD21-45ED-A18B-16FD0EBF87BE}" type="pres">
      <dgm:prSet presAssocID="{04F81E59-31B4-4C1D-AF94-A8979F4D4B91}" presName="compNode" presStyleCnt="0"/>
      <dgm:spPr/>
    </dgm:pt>
    <dgm:pt modelId="{B1527E91-9C55-40D7-9406-73AB22EAC097}" type="pres">
      <dgm:prSet presAssocID="{04F81E59-31B4-4C1D-AF94-A8979F4D4B91}" presName="iconBgRect" presStyleLbl="bgShp" presStyleIdx="0" presStyleCnt="3"/>
      <dgm:spPr/>
    </dgm:pt>
    <dgm:pt modelId="{895B5C56-3A8E-440C-879A-6C7640789ED8}" type="pres">
      <dgm:prSet presAssocID="{04F81E59-31B4-4C1D-AF94-A8979F4D4B9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51B6EF83-F4C6-4647-9893-2A12F413DA69}" type="pres">
      <dgm:prSet presAssocID="{04F81E59-31B4-4C1D-AF94-A8979F4D4B91}" presName="spaceRect" presStyleCnt="0"/>
      <dgm:spPr/>
    </dgm:pt>
    <dgm:pt modelId="{93BE7790-720D-4304-829E-E5044CC7222B}" type="pres">
      <dgm:prSet presAssocID="{04F81E59-31B4-4C1D-AF94-A8979F4D4B91}" presName="textRect" presStyleLbl="revTx" presStyleIdx="0" presStyleCnt="3">
        <dgm:presLayoutVars>
          <dgm:chMax val="1"/>
          <dgm:chPref val="1"/>
        </dgm:presLayoutVars>
      </dgm:prSet>
      <dgm:spPr/>
    </dgm:pt>
    <dgm:pt modelId="{5F33DCC6-5EB5-43E3-A75B-2C2E6B01054C}" type="pres">
      <dgm:prSet presAssocID="{B0D73528-23AF-4BF7-9B49-202DCA14EF4F}" presName="sibTrans" presStyleCnt="0"/>
      <dgm:spPr/>
    </dgm:pt>
    <dgm:pt modelId="{A36A38D7-AB70-475E-8C57-082E9ABDD2BC}" type="pres">
      <dgm:prSet presAssocID="{07BE1494-84B3-4347-B56C-445C89562684}" presName="compNode" presStyleCnt="0"/>
      <dgm:spPr/>
    </dgm:pt>
    <dgm:pt modelId="{DDC2971E-683F-4474-AFA7-4758D9E9C008}" type="pres">
      <dgm:prSet presAssocID="{07BE1494-84B3-4347-B56C-445C89562684}" presName="iconBgRect" presStyleLbl="bgShp" presStyleIdx="1" presStyleCnt="3"/>
      <dgm:spPr/>
    </dgm:pt>
    <dgm:pt modelId="{3BC63335-ED65-42C2-AF8B-8F9A55239225}" type="pres">
      <dgm:prSet presAssocID="{07BE1494-84B3-4347-B56C-445C895626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wing Compass"/>
        </a:ext>
      </dgm:extLst>
    </dgm:pt>
    <dgm:pt modelId="{FD0E4756-74EE-4EDB-93ED-A1F4BDE54CE0}" type="pres">
      <dgm:prSet presAssocID="{07BE1494-84B3-4347-B56C-445C89562684}" presName="spaceRect" presStyleCnt="0"/>
      <dgm:spPr/>
    </dgm:pt>
    <dgm:pt modelId="{59B77995-0ED9-4B3E-8B57-F32A22F9C676}" type="pres">
      <dgm:prSet presAssocID="{07BE1494-84B3-4347-B56C-445C89562684}" presName="textRect" presStyleLbl="revTx" presStyleIdx="1" presStyleCnt="3">
        <dgm:presLayoutVars>
          <dgm:chMax val="1"/>
          <dgm:chPref val="1"/>
        </dgm:presLayoutVars>
      </dgm:prSet>
      <dgm:spPr/>
    </dgm:pt>
    <dgm:pt modelId="{FA0AC6A1-A082-43E6-A7A6-CEB247C00D66}" type="pres">
      <dgm:prSet presAssocID="{FF4CC6C6-3D0C-4869-BD7C-B5EDDC892E15}" presName="sibTrans" presStyleCnt="0"/>
      <dgm:spPr/>
    </dgm:pt>
    <dgm:pt modelId="{0D76C87F-751E-4108-9274-391A4962FBA1}" type="pres">
      <dgm:prSet presAssocID="{D30AFACD-1AE3-4A8A-84A3-CCF2352C58FE}" presName="compNode" presStyleCnt="0"/>
      <dgm:spPr/>
    </dgm:pt>
    <dgm:pt modelId="{9EEBA80F-FC23-4F3C-AD9B-7BAA2A541395}" type="pres">
      <dgm:prSet presAssocID="{D30AFACD-1AE3-4A8A-84A3-CCF2352C58FE}" presName="iconBgRect" presStyleLbl="bgShp" presStyleIdx="2" presStyleCnt="3"/>
      <dgm:spPr/>
    </dgm:pt>
    <dgm:pt modelId="{4ED86A70-9057-4095-B517-26F1AAFF71E1}" type="pres">
      <dgm:prSet presAssocID="{D30AFACD-1AE3-4A8A-84A3-CCF2352C58F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CC2D41AE-E401-45FE-B6A5-E0C116871FCB}" type="pres">
      <dgm:prSet presAssocID="{D30AFACD-1AE3-4A8A-84A3-CCF2352C58FE}" presName="spaceRect" presStyleCnt="0"/>
      <dgm:spPr/>
    </dgm:pt>
    <dgm:pt modelId="{3F0AE5C8-7983-424A-9270-88A8158F72CD}" type="pres">
      <dgm:prSet presAssocID="{D30AFACD-1AE3-4A8A-84A3-CCF2352C58F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321EB1D-81E2-4619-BAA9-696F7B119747}" srcId="{9811500B-7A51-4B94-A008-B139ADA70CA6}" destId="{D30AFACD-1AE3-4A8A-84A3-CCF2352C58FE}" srcOrd="2" destOrd="0" parTransId="{911B4CBE-7F5A-43AA-A39E-04DE2741E4DB}" sibTransId="{808E9132-59F4-41C0-88C1-8393E05050AF}"/>
    <dgm:cxn modelId="{A2DA9E2C-E013-4B35-A951-B4141D2F8A4E}" srcId="{9811500B-7A51-4B94-A008-B139ADA70CA6}" destId="{04F81E59-31B4-4C1D-AF94-A8979F4D4B91}" srcOrd="0" destOrd="0" parTransId="{6619B241-7718-4D5B-807E-3C2A933984C2}" sibTransId="{B0D73528-23AF-4BF7-9B49-202DCA14EF4F}"/>
    <dgm:cxn modelId="{F908493A-C8A3-4753-BBF1-0534F704F6F8}" type="presOf" srcId="{04F81E59-31B4-4C1D-AF94-A8979F4D4B91}" destId="{93BE7790-720D-4304-829E-E5044CC7222B}" srcOrd="0" destOrd="0" presId="urn:microsoft.com/office/officeart/2018/5/layout/IconCircleLabelList"/>
    <dgm:cxn modelId="{98650F7F-4D6E-4A82-AF3E-A8BF5C7C5FB3}" type="presOf" srcId="{D30AFACD-1AE3-4A8A-84A3-CCF2352C58FE}" destId="{3F0AE5C8-7983-424A-9270-88A8158F72CD}" srcOrd="0" destOrd="0" presId="urn:microsoft.com/office/officeart/2018/5/layout/IconCircleLabelList"/>
    <dgm:cxn modelId="{B47E2E88-85AA-417A-9AEF-367E8CE70353}" srcId="{9811500B-7A51-4B94-A008-B139ADA70CA6}" destId="{07BE1494-84B3-4347-B56C-445C89562684}" srcOrd="1" destOrd="0" parTransId="{0847A838-D186-4E34-839C-818FF349A178}" sibTransId="{FF4CC6C6-3D0C-4869-BD7C-B5EDDC892E15}"/>
    <dgm:cxn modelId="{30F2D3B2-AA36-4B91-9A19-AE184BF77036}" type="presOf" srcId="{07BE1494-84B3-4347-B56C-445C89562684}" destId="{59B77995-0ED9-4B3E-8B57-F32A22F9C676}" srcOrd="0" destOrd="0" presId="urn:microsoft.com/office/officeart/2018/5/layout/IconCircleLabelList"/>
    <dgm:cxn modelId="{333FACC2-E505-43E1-92D7-67E3B5BF2BBC}" type="presOf" srcId="{9811500B-7A51-4B94-A008-B139ADA70CA6}" destId="{42B4104B-2961-4AF3-88B2-32D7C236C52D}" srcOrd="0" destOrd="0" presId="urn:microsoft.com/office/officeart/2018/5/layout/IconCircleLabelList"/>
    <dgm:cxn modelId="{C29C7534-5185-400E-815C-15B62C4625C0}" type="presParOf" srcId="{42B4104B-2961-4AF3-88B2-32D7C236C52D}" destId="{862DD24F-DD21-45ED-A18B-16FD0EBF87BE}" srcOrd="0" destOrd="0" presId="urn:microsoft.com/office/officeart/2018/5/layout/IconCircleLabelList"/>
    <dgm:cxn modelId="{E4D7EF9E-2F88-4D32-841B-2B36E450E4B4}" type="presParOf" srcId="{862DD24F-DD21-45ED-A18B-16FD0EBF87BE}" destId="{B1527E91-9C55-40D7-9406-73AB22EAC097}" srcOrd="0" destOrd="0" presId="urn:microsoft.com/office/officeart/2018/5/layout/IconCircleLabelList"/>
    <dgm:cxn modelId="{FD21674E-C843-4788-A6D9-688E836C175B}" type="presParOf" srcId="{862DD24F-DD21-45ED-A18B-16FD0EBF87BE}" destId="{895B5C56-3A8E-440C-879A-6C7640789ED8}" srcOrd="1" destOrd="0" presId="urn:microsoft.com/office/officeart/2018/5/layout/IconCircleLabelList"/>
    <dgm:cxn modelId="{D8262238-D118-4AD8-8A8B-50ECC2DF89FF}" type="presParOf" srcId="{862DD24F-DD21-45ED-A18B-16FD0EBF87BE}" destId="{51B6EF83-F4C6-4647-9893-2A12F413DA69}" srcOrd="2" destOrd="0" presId="urn:microsoft.com/office/officeart/2018/5/layout/IconCircleLabelList"/>
    <dgm:cxn modelId="{9D3599C7-3F07-42D8-B9FB-E6B7B6DF3E24}" type="presParOf" srcId="{862DD24F-DD21-45ED-A18B-16FD0EBF87BE}" destId="{93BE7790-720D-4304-829E-E5044CC7222B}" srcOrd="3" destOrd="0" presId="urn:microsoft.com/office/officeart/2018/5/layout/IconCircleLabelList"/>
    <dgm:cxn modelId="{EC5E268E-C283-428B-847E-A6BC2F45874F}" type="presParOf" srcId="{42B4104B-2961-4AF3-88B2-32D7C236C52D}" destId="{5F33DCC6-5EB5-43E3-A75B-2C2E6B01054C}" srcOrd="1" destOrd="0" presId="urn:microsoft.com/office/officeart/2018/5/layout/IconCircleLabelList"/>
    <dgm:cxn modelId="{AD2E41DE-B9F1-420C-981F-B84621F81F97}" type="presParOf" srcId="{42B4104B-2961-4AF3-88B2-32D7C236C52D}" destId="{A36A38D7-AB70-475E-8C57-082E9ABDD2BC}" srcOrd="2" destOrd="0" presId="urn:microsoft.com/office/officeart/2018/5/layout/IconCircleLabelList"/>
    <dgm:cxn modelId="{62B70CA6-8566-46A1-BA0D-573D4107497F}" type="presParOf" srcId="{A36A38D7-AB70-475E-8C57-082E9ABDD2BC}" destId="{DDC2971E-683F-4474-AFA7-4758D9E9C008}" srcOrd="0" destOrd="0" presId="urn:microsoft.com/office/officeart/2018/5/layout/IconCircleLabelList"/>
    <dgm:cxn modelId="{CD0C87A4-FE3C-4F97-8F6A-D92718CD0830}" type="presParOf" srcId="{A36A38D7-AB70-475E-8C57-082E9ABDD2BC}" destId="{3BC63335-ED65-42C2-AF8B-8F9A55239225}" srcOrd="1" destOrd="0" presId="urn:microsoft.com/office/officeart/2018/5/layout/IconCircleLabelList"/>
    <dgm:cxn modelId="{EF5758C6-F66B-45BA-AFCC-FCF31FE40964}" type="presParOf" srcId="{A36A38D7-AB70-475E-8C57-082E9ABDD2BC}" destId="{FD0E4756-74EE-4EDB-93ED-A1F4BDE54CE0}" srcOrd="2" destOrd="0" presId="urn:microsoft.com/office/officeart/2018/5/layout/IconCircleLabelList"/>
    <dgm:cxn modelId="{94D1725C-910C-42A0-B483-CEB64E635244}" type="presParOf" srcId="{A36A38D7-AB70-475E-8C57-082E9ABDD2BC}" destId="{59B77995-0ED9-4B3E-8B57-F32A22F9C676}" srcOrd="3" destOrd="0" presId="urn:microsoft.com/office/officeart/2018/5/layout/IconCircleLabelList"/>
    <dgm:cxn modelId="{1EC258BB-6A57-4B18-A0EC-F6A249D09EFF}" type="presParOf" srcId="{42B4104B-2961-4AF3-88B2-32D7C236C52D}" destId="{FA0AC6A1-A082-43E6-A7A6-CEB247C00D66}" srcOrd="3" destOrd="0" presId="urn:microsoft.com/office/officeart/2018/5/layout/IconCircleLabelList"/>
    <dgm:cxn modelId="{86B2576B-513B-4815-A9BC-076E23345A38}" type="presParOf" srcId="{42B4104B-2961-4AF3-88B2-32D7C236C52D}" destId="{0D76C87F-751E-4108-9274-391A4962FBA1}" srcOrd="4" destOrd="0" presId="urn:microsoft.com/office/officeart/2018/5/layout/IconCircleLabelList"/>
    <dgm:cxn modelId="{615508B8-FC20-43D3-A418-C97679DA1F36}" type="presParOf" srcId="{0D76C87F-751E-4108-9274-391A4962FBA1}" destId="{9EEBA80F-FC23-4F3C-AD9B-7BAA2A541395}" srcOrd="0" destOrd="0" presId="urn:microsoft.com/office/officeart/2018/5/layout/IconCircleLabelList"/>
    <dgm:cxn modelId="{C5DAA02C-7D3A-4D05-80D5-14EDF04DC7A6}" type="presParOf" srcId="{0D76C87F-751E-4108-9274-391A4962FBA1}" destId="{4ED86A70-9057-4095-B517-26F1AAFF71E1}" srcOrd="1" destOrd="0" presId="urn:microsoft.com/office/officeart/2018/5/layout/IconCircleLabelList"/>
    <dgm:cxn modelId="{2DB4229A-76AB-4B37-AA12-7C8582B55FDB}" type="presParOf" srcId="{0D76C87F-751E-4108-9274-391A4962FBA1}" destId="{CC2D41AE-E401-45FE-B6A5-E0C116871FCB}" srcOrd="2" destOrd="0" presId="urn:microsoft.com/office/officeart/2018/5/layout/IconCircleLabelList"/>
    <dgm:cxn modelId="{AC5138BE-29B6-44A0-B448-5473BDB5C128}" type="presParOf" srcId="{0D76C87F-751E-4108-9274-391A4962FBA1}" destId="{3F0AE5C8-7983-424A-9270-88A8158F72CD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828CF0-415D-4D21-BF13-7C6F89C9455D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9A989-9A2C-40B7-88D7-C791EECA75AE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BA5F72-1EAF-4DCD-BFC1-E8DC22895841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Historical bias</a:t>
          </a:r>
        </a:p>
      </dsp:txBody>
      <dsp:txXfrm>
        <a:off x="569079" y="2644614"/>
        <a:ext cx="2072362" cy="720000"/>
      </dsp:txXfrm>
    </dsp:sp>
    <dsp:sp modelId="{48394730-9EBA-43E3-B5D3-7EDD2414E59D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81EE5D-21C9-49F8-B581-EBF5B1C3E285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0E43B-1CA4-4CB9-818F-C9596355ED28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Selection bias</a:t>
          </a:r>
        </a:p>
      </dsp:txBody>
      <dsp:txXfrm>
        <a:off x="3004105" y="2644614"/>
        <a:ext cx="2072362" cy="720000"/>
      </dsp:txXfrm>
    </dsp:sp>
    <dsp:sp modelId="{5B0AF817-CC20-4648-95E1-770C610E2332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1DC01D-2D35-4C49-B786-DA6224CA0CF3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3079A0-E9B8-4F67-AFEF-575BB249A3C9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Measurement bias</a:t>
          </a:r>
        </a:p>
      </dsp:txBody>
      <dsp:txXfrm>
        <a:off x="5439131" y="2644614"/>
        <a:ext cx="2072362" cy="720000"/>
      </dsp:txXfrm>
    </dsp:sp>
    <dsp:sp modelId="{DF74CA2A-3CED-4DAC-971C-A49C20A17515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F3F1CD-453A-43E9-B404-3895CE089BBD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0903C-56EE-4A2F-B261-C726E67FA7AA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Confirmation bias</a:t>
          </a:r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527E91-9C55-40D7-9406-73AB22EAC097}">
      <dsp:nvSpPr>
        <dsp:cNvPr id="0" name=""/>
        <dsp:cNvSpPr/>
      </dsp:nvSpPr>
      <dsp:spPr>
        <a:xfrm>
          <a:off x="679050" y="376937"/>
          <a:ext cx="1887187" cy="188718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5B5C56-3A8E-440C-879A-6C7640789ED8}">
      <dsp:nvSpPr>
        <dsp:cNvPr id="0" name=""/>
        <dsp:cNvSpPr/>
      </dsp:nvSpPr>
      <dsp:spPr>
        <a:xfrm>
          <a:off x="1081237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E7790-720D-4304-829E-E5044CC7222B}">
      <dsp:nvSpPr>
        <dsp:cNvPr id="0" name=""/>
        <dsp:cNvSpPr/>
      </dsp:nvSpPr>
      <dsp:spPr>
        <a:xfrm>
          <a:off x="75768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300" b="1" kern="1200"/>
            <a:t>Ease of Use:</a:t>
          </a:r>
          <a:r>
            <a:rPr lang="en-AU" sz="1300" kern="1200"/>
            <a:t> Download and use state-of-the-art NLP models with just two lines of code.</a:t>
          </a:r>
          <a:endParaRPr lang="en-US" sz="1300" kern="1200"/>
        </a:p>
      </dsp:txBody>
      <dsp:txXfrm>
        <a:off x="75768" y="2851938"/>
        <a:ext cx="3093750" cy="720000"/>
      </dsp:txXfrm>
    </dsp:sp>
    <dsp:sp modelId="{DDC2971E-683F-4474-AFA7-4758D9E9C008}">
      <dsp:nvSpPr>
        <dsp:cNvPr id="0" name=""/>
        <dsp:cNvSpPr/>
      </dsp:nvSpPr>
      <dsp:spPr>
        <a:xfrm>
          <a:off x="4314206" y="376937"/>
          <a:ext cx="1887187" cy="188718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C63335-ED65-42C2-AF8B-8F9A55239225}">
      <dsp:nvSpPr>
        <dsp:cNvPr id="0" name=""/>
        <dsp:cNvSpPr/>
      </dsp:nvSpPr>
      <dsp:spPr>
        <a:xfrm>
          <a:off x="4716393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B77995-0ED9-4B3E-8B57-F32A22F9C676}">
      <dsp:nvSpPr>
        <dsp:cNvPr id="0" name=""/>
        <dsp:cNvSpPr/>
      </dsp:nvSpPr>
      <dsp:spPr>
        <a:xfrm>
          <a:off x="3710925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300" b="1" kern="1200"/>
            <a:t>Flexibility:</a:t>
          </a:r>
          <a:r>
            <a:rPr lang="en-AU" sz="1300" kern="1200"/>
            <a:t> Models are standard PyTorch or TensorFlow classes, easily integrated into ML frameworks.</a:t>
          </a:r>
          <a:endParaRPr lang="en-US" sz="1300" kern="1200"/>
        </a:p>
      </dsp:txBody>
      <dsp:txXfrm>
        <a:off x="3710925" y="2851938"/>
        <a:ext cx="3093750" cy="720000"/>
      </dsp:txXfrm>
    </dsp:sp>
    <dsp:sp modelId="{9EEBA80F-FC23-4F3C-AD9B-7BAA2A541395}">
      <dsp:nvSpPr>
        <dsp:cNvPr id="0" name=""/>
        <dsp:cNvSpPr/>
      </dsp:nvSpPr>
      <dsp:spPr>
        <a:xfrm>
          <a:off x="7949362" y="376937"/>
          <a:ext cx="1887187" cy="188718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86A70-9057-4095-B517-26F1AAFF71E1}">
      <dsp:nvSpPr>
        <dsp:cNvPr id="0" name=""/>
        <dsp:cNvSpPr/>
      </dsp:nvSpPr>
      <dsp:spPr>
        <a:xfrm>
          <a:off x="8351550" y="779125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AE5C8-7983-424A-9270-88A8158F72CD}">
      <dsp:nvSpPr>
        <dsp:cNvPr id="0" name=""/>
        <dsp:cNvSpPr/>
      </dsp:nvSpPr>
      <dsp:spPr>
        <a:xfrm>
          <a:off x="7346081" y="2851938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AU" sz="1300" b="1" kern="1200"/>
            <a:t>Simplicity:</a:t>
          </a:r>
          <a:r>
            <a:rPr lang="en-AU" sz="1300" kern="1200"/>
            <a:t> Minimal abstractions with "All in one file" design, making the code easy to understand and modify.</a:t>
          </a:r>
          <a:endParaRPr lang="en-US" sz="1300" kern="1200"/>
        </a:p>
      </dsp:txBody>
      <dsp:txXfrm>
        <a:off x="7346081" y="2851938"/>
        <a:ext cx="3093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28E6F4-E8CA-0F46-A411-C97DEA9453F4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2219ED-3AC7-2349-AF4A-1B373ABA59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6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Leading NLP Platform</a:t>
            </a:r>
            <a:r>
              <a:rPr lang="en-AU" dirty="0"/>
              <a:t>: Specializes in natural language processing and machine learning.</a:t>
            </a:r>
          </a:p>
          <a:p>
            <a:r>
              <a:rPr lang="en-AU" b="1" dirty="0"/>
              <a:t>Transformers Library</a:t>
            </a:r>
            <a:r>
              <a:rPr lang="en-AU" dirty="0"/>
              <a:t>: Provides easy access to state-of-the-art pre-trained models (e.g., BERT, GPT, T5).</a:t>
            </a:r>
          </a:p>
          <a:p>
            <a:r>
              <a:rPr lang="en-AU" b="1" dirty="0"/>
              <a:t>Model Hub</a:t>
            </a:r>
            <a:r>
              <a:rPr lang="en-AU" dirty="0"/>
              <a:t>: Collaborative space for sharing and discovering machine learning models.</a:t>
            </a:r>
          </a:p>
          <a:p>
            <a:r>
              <a:rPr lang="en-AU" b="1" dirty="0"/>
              <a:t>Community-Driven</a:t>
            </a:r>
            <a:r>
              <a:rPr lang="en-AU" dirty="0"/>
              <a:t>: Fosters innovation and collaboration among developers and researchers.</a:t>
            </a:r>
          </a:p>
          <a:p>
            <a:r>
              <a:rPr lang="en-AU" b="1" dirty="0"/>
              <a:t>Focus on Responsible AI</a:t>
            </a:r>
            <a:r>
              <a:rPr lang="en-AU" dirty="0"/>
              <a:t>: Promotes transparency, ethical AI practices, and accessibility.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6694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licensing: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A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Open-source licenses: Many models on Hugging Face are released under permissive licenses like Apache 2.0 or MIT, allowing for free use, modification, and distribution.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A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- Creative Commons (CC) licenses: Some models use CC licenses, which may restrict commercial use or require attribution.</a:t>
            </a:r>
            <a:endParaRPr lang="en-AU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r>
              <a:rPr lang="en-AU" sz="1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- Proprietary licenses: Certain models might be under proprietary licenses, limiting usage to specific conditions or requiring payment</a:t>
            </a:r>
            <a:r>
              <a:rPr lang="en-AU" dirty="0">
                <a:effectLst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837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Usage rights:</a:t>
            </a:r>
            <a:endParaRPr lang="en-AU" dirty="0"/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Commercial use:</a:t>
            </a:r>
            <a:r>
              <a:rPr lang="en-AU" dirty="0"/>
              <a:t> Check the license to determine if the model can be used in commercial applications. Some models may be restricted to non-commercial use only.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Modification and redistribution:</a:t>
            </a:r>
            <a:r>
              <a:rPr lang="en-AU" dirty="0"/>
              <a:t> Depending on the license, you may be allowed to modify the model and redistribute it, either publicly or within your organization.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Attribution requirements:</a:t>
            </a:r>
            <a:r>
              <a:rPr lang="en-AU" dirty="0"/>
              <a:t> Many licenses require you to give appropriate credit to the original creators when using or distributing the model.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488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The term "Responsible AI" refers to the practice of designing, developing, and deploying artificial intelligence (AI) systems in a way that is ethical, transparent, and accountable. Responsible AI ensures that AI systems are aligned with human values, avoid harmful consequences, and are used in ways that benefit society as a whole. Key aspects of Responsible AI include: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Fairness: Ensuring that AI systems do not perpetuate or exacerbate biases, and that they treat all individuals and groups fairly.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Transparency: Making AI systems understandable and explainable so that users and stakeholders can trust the technology and understand its decisions.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Accountability: Establishing clear guidelines for who is responsible for the outcomes of AI systems, including when things go wrong.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Privacy: Protecting the privacy of individuals by ensuring that AI systems handle personal data responsibly and comply with data protection regulations.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Safety and Security: Ensuring that AI systems operate reliably and securely, minimizing risks of malfunction or misuse.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6. Inclusivity: Designing AI systems that are inclusive and accessible to diverse populations, ensuring that the benefits of AI are widely shared.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</a:p>
          <a:p>
            <a:r>
              <a:rPr lang="en-AU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7. </a:t>
            </a:r>
            <a:r>
              <a:rPr lang="en-AU" sz="1800" kern="10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Ethical Use: Adhering to ethical principles in the use and deployment of AI, avoiding applications that could cause harm or violate human rights.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48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developments in the evolution of Hugging Face:</a:t>
            </a:r>
          </a:p>
          <a:p>
            <a:endParaRPr lang="en-US" dirty="0"/>
          </a:p>
          <a:p>
            <a:r>
              <a:rPr lang="en-US" dirty="0"/>
              <a:t>- 2016: Birth of Hugging Face - Founded by Clement </a:t>
            </a:r>
            <a:r>
              <a:rPr lang="en-US" dirty="0" err="1"/>
              <a:t>Delangue</a:t>
            </a:r>
            <a:r>
              <a:rPr lang="en-US" dirty="0"/>
              <a:t>, Julien </a:t>
            </a:r>
            <a:r>
              <a:rPr lang="en-US" dirty="0" err="1"/>
              <a:t>Chaumond</a:t>
            </a:r>
            <a:r>
              <a:rPr lang="en-US" dirty="0"/>
              <a:t>, and Thomas Wolf.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- 2017: Meet HF AI Chatbot - Introduction of the initial AI chatbot by Hugging Face.</a:t>
            </a:r>
          </a:p>
          <a:p>
            <a:endParaRPr lang="en-US" dirty="0"/>
          </a:p>
          <a:p>
            <a:r>
              <a:rPr lang="en-US" dirty="0"/>
              <a:t>- 2018: Meet Transformers - The release of the Transformers library, which became a cornerstone in NLP development.</a:t>
            </a:r>
          </a:p>
          <a:p>
            <a:endParaRPr lang="en-US" dirty="0"/>
          </a:p>
          <a:p>
            <a:r>
              <a:rPr lang="en-US" dirty="0"/>
              <a:t>- 2019: Community - Growth of the Hugging Face community, fostering collaboration and innovation.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- 2020: Meet Datasets - Introduction of the Datasets library, providing access to a wide variety of datasets for machine learning.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- 2021: Meet Tokenizers - Release of the Tokenizers library, offering efficient and fast tokenization for NLP models.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- 2021: Trainer API - Introduction of the Trainer API to simplify the training of machine learning models.</a:t>
            </a:r>
          </a:p>
          <a:p>
            <a:endParaRPr lang="en-US" dirty="0"/>
          </a:p>
          <a:p>
            <a:r>
              <a:rPr lang="en-US" dirty="0"/>
              <a:t>- 2022: Expansion and Growth - Continued growth and expansion of Hugging Face’s offerings and community involvement.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- 2023: Ongoing Developments - Further advancements in tools and features for NLP and machine learning, including multimedia integration and new training methods.</a:t>
            </a:r>
          </a:p>
          <a:p>
            <a:endParaRPr lang="en-US" dirty="0"/>
          </a:p>
          <a:p>
            <a:r>
              <a:rPr lang="en-US" dirty="0"/>
              <a:t>This timeline captures the key moments in Hugging Face's evolution, highlighting its growth from a small startup to a leading player in the NLP and AI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18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A collection of over 5,000 datasets tailored for machine learning and NLP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Simplifies the process of accessing and processing large datasets.</a:t>
            </a:r>
          </a:p>
          <a:p>
            <a:pPr>
              <a:buFont typeface="Arial" panose="020B0604020202020204" pitchFamily="34" charset="0"/>
              <a:buChar char="•"/>
            </a:pPr>
            <a:endParaRPr lang="en-AU" b="1" dirty="0"/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Key Features: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Ease of Use</a:t>
            </a:r>
            <a:r>
              <a:rPr lang="en-AU" dirty="0"/>
              <a:t>: One-liner dataset loading (</a:t>
            </a:r>
            <a:r>
              <a:rPr lang="en-AU" dirty="0" err="1"/>
              <a:t>load_dataset</a:t>
            </a:r>
            <a:r>
              <a:rPr lang="en-AU" dirty="0"/>
              <a:t> function).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Diverse Data</a:t>
            </a:r>
            <a:r>
              <a:rPr lang="en-AU" dirty="0"/>
              <a:t>: Includes text, images, audio, and tabular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Interoperability</a:t>
            </a:r>
            <a:r>
              <a:rPr lang="en-AU" dirty="0"/>
              <a:t>: Works seamlessly with Hugging Face's models and tokenizers.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Popular </a:t>
            </a:r>
            <a:r>
              <a:rPr lang="en-AU" b="1" dirty="0" err="1"/>
              <a:t>Datasets:SQuAD</a:t>
            </a:r>
            <a:r>
              <a:rPr lang="en-AU" dirty="0"/>
              <a:t> for question answering.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IMDB</a:t>
            </a:r>
            <a:r>
              <a:rPr lang="en-AU" dirty="0"/>
              <a:t> for sentiment analysis.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Common Voice</a:t>
            </a:r>
            <a:r>
              <a:rPr lang="en-AU" dirty="0"/>
              <a:t> for speech recognition.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Custom Dataset </a:t>
            </a:r>
            <a:r>
              <a:rPr lang="en-AU" b="1" dirty="0" err="1"/>
              <a:t>Creation:</a:t>
            </a:r>
            <a:r>
              <a:rPr lang="en-AU" dirty="0" err="1"/>
              <a:t>Support</a:t>
            </a:r>
            <a:r>
              <a:rPr lang="en-AU" dirty="0"/>
              <a:t> for creating and sharing your own datasets.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5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1. IMDB:</a:t>
            </a:r>
          </a:p>
          <a:p>
            <a:r>
              <a:rPr lang="en-US" dirty="0"/>
              <a:t>   - Use: Sentiment analysis on movie reviews.</a:t>
            </a:r>
          </a:p>
          <a:p>
            <a:r>
              <a:rPr lang="en-US" dirty="0"/>
              <a:t>   - Relevance: Analyzing public opinion, consumer behavior, or cultural studies through sentiment expressed in media reviews.</a:t>
            </a:r>
          </a:p>
          <a:p>
            <a:endParaRPr lang="en-US" dirty="0"/>
          </a:p>
          <a:p>
            <a:r>
              <a:rPr lang="en-US" dirty="0"/>
              <a:t>2. </a:t>
            </a:r>
            <a:r>
              <a:rPr lang="en-US" dirty="0" err="1"/>
              <a:t>SQuAD</a:t>
            </a:r>
            <a:r>
              <a:rPr lang="en-US" dirty="0"/>
              <a:t> (Stanford Question Answering Dataset):</a:t>
            </a:r>
          </a:p>
          <a:p>
            <a:r>
              <a:rPr lang="en-US" dirty="0"/>
              <a:t>   - Use: Question answering on Wikipedia articles.</a:t>
            </a:r>
          </a:p>
          <a:p>
            <a:r>
              <a:rPr lang="en-US" dirty="0"/>
              <a:t>   - Relevance: Understanding how information is processed and queried in educational and research contexts.</a:t>
            </a:r>
          </a:p>
          <a:p>
            <a:endParaRPr lang="en-US" dirty="0"/>
          </a:p>
          <a:p>
            <a:r>
              <a:rPr lang="en-US" dirty="0"/>
              <a:t>3. Common Voice:</a:t>
            </a:r>
          </a:p>
          <a:p>
            <a:r>
              <a:rPr lang="en-US" dirty="0"/>
              <a:t>   - Use: Speech-to-text dataset with recordings from a wide range of speakers.</a:t>
            </a:r>
          </a:p>
          <a:p>
            <a:r>
              <a:rPr lang="en-US" dirty="0"/>
              <a:t>   - Relevance: Research in linguistics, sociolinguistics, and speech patterns across different demographics and languages.</a:t>
            </a:r>
          </a:p>
          <a:p>
            <a:endParaRPr lang="en-US" dirty="0"/>
          </a:p>
          <a:p>
            <a:r>
              <a:rPr lang="en-US" dirty="0"/>
              <a:t>4. </a:t>
            </a:r>
            <a:r>
              <a:rPr lang="en-US" dirty="0" err="1"/>
              <a:t>CivilComments</a:t>
            </a:r>
            <a:r>
              <a:rPr lang="en-US" dirty="0"/>
              <a:t>:</a:t>
            </a:r>
          </a:p>
          <a:p>
            <a:r>
              <a:rPr lang="en-US" dirty="0"/>
              <a:t>   - Use: A dataset containing comments from online platforms, labeled for toxicity and other social biases.</a:t>
            </a:r>
          </a:p>
          <a:p>
            <a:r>
              <a:rPr lang="en-US" dirty="0"/>
              <a:t>   - Relevance: Studies on online behavior, cyberbullying, hate speech, and public discourse.</a:t>
            </a:r>
          </a:p>
          <a:p>
            <a:endParaRPr lang="en-US" dirty="0"/>
          </a:p>
          <a:p>
            <a:r>
              <a:rPr lang="en-US" dirty="0"/>
              <a:t>5. </a:t>
            </a:r>
            <a:r>
              <a:rPr lang="en-US" dirty="0" err="1"/>
              <a:t>MultiNLI</a:t>
            </a:r>
            <a:r>
              <a:rPr lang="en-US" dirty="0"/>
              <a:t> (Multi-Genre Natural Language Inference):</a:t>
            </a:r>
          </a:p>
          <a:p>
            <a:r>
              <a:rPr lang="en-US" dirty="0"/>
              <a:t>   - Use: Natural language inference across various genres.</a:t>
            </a:r>
          </a:p>
          <a:p>
            <a:r>
              <a:rPr lang="en-US" dirty="0"/>
              <a:t>   - Relevance: Examining how different contexts and genres influence understanding and interpretation of text, useful for cognitive and psychological studies.</a:t>
            </a:r>
          </a:p>
          <a:p>
            <a:endParaRPr lang="en-US" dirty="0"/>
          </a:p>
          <a:p>
            <a:r>
              <a:rPr lang="en-US" dirty="0"/>
              <a:t>6. COVID-QA:</a:t>
            </a:r>
          </a:p>
          <a:p>
            <a:r>
              <a:rPr lang="en-US" dirty="0"/>
              <a:t>   - Use: Question answering dataset related to COVID-19.</a:t>
            </a:r>
          </a:p>
          <a:p>
            <a:r>
              <a:rPr lang="en-US" dirty="0"/>
              <a:t>   - Relevance: Research on public health communication, misinformation, and public understanding of health crises.</a:t>
            </a:r>
          </a:p>
          <a:p>
            <a:endParaRPr lang="en-US" dirty="0"/>
          </a:p>
          <a:p>
            <a:r>
              <a:rPr lang="en-US" dirty="0"/>
              <a:t>7. Emotion:</a:t>
            </a:r>
          </a:p>
          <a:p>
            <a:r>
              <a:rPr lang="en-US" dirty="0"/>
              <a:t>   - Use: A dataset for detecting emotions in text, categorized into emotions like joy, sadness, anger, etc.</a:t>
            </a:r>
          </a:p>
          <a:p>
            <a:r>
              <a:rPr lang="en-US" dirty="0"/>
              <a:t>   - Relevance: Useful for psychological research, studies on mental health, and understanding emotional responses in social contexts.</a:t>
            </a:r>
          </a:p>
          <a:p>
            <a:endParaRPr lang="en-US" dirty="0"/>
          </a:p>
          <a:p>
            <a:r>
              <a:rPr lang="en-US" dirty="0"/>
              <a:t>8. TREC:</a:t>
            </a:r>
          </a:p>
          <a:p>
            <a:r>
              <a:rPr lang="en-US" dirty="0"/>
              <a:t>   - Use: Information retrieval and question answering.</a:t>
            </a:r>
          </a:p>
          <a:p>
            <a:r>
              <a:rPr lang="en-US" dirty="0"/>
              <a:t>   - Relevance: Relevant for studying information access, retrieval behavior, and the effectiveness of search engines in providing information in various contexts.</a:t>
            </a:r>
          </a:p>
          <a:p>
            <a:endParaRPr lang="en-US" dirty="0"/>
          </a:p>
          <a:p>
            <a:r>
              <a:rPr lang="en-US" dirty="0"/>
              <a:t>9. Social Bias Frames:</a:t>
            </a:r>
          </a:p>
          <a:p>
            <a:r>
              <a:rPr lang="en-US" dirty="0"/>
              <a:t>   - Use: A dataset focused on social biases in language, such as stereotypes and discriminatory language.</a:t>
            </a:r>
          </a:p>
          <a:p>
            <a:r>
              <a:rPr lang="en-US" dirty="0"/>
              <a:t>   - Relevance: Studies on societal biases, discrimination, and how language perpetuates social issues.</a:t>
            </a:r>
          </a:p>
          <a:p>
            <a:endParaRPr lang="en-US" dirty="0"/>
          </a:p>
          <a:p>
            <a:r>
              <a:rPr lang="en-US" dirty="0"/>
              <a:t>10. Ethos:</a:t>
            </a:r>
          </a:p>
          <a:p>
            <a:r>
              <a:rPr lang="en-US" dirty="0"/>
              <a:t>    - Use: A dataset for detecting hate speech, offensive language, and social bias.</a:t>
            </a:r>
          </a:p>
          <a:p>
            <a:r>
              <a:rPr lang="en-US" dirty="0"/>
              <a:t>    - Relevance: Research on social justice, public discourse, and the impact of hate speech on different communities.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84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Systematic Errors or Prejudices</a:t>
            </a:r>
            <a:r>
              <a:rPr lang="en-AU" dirty="0"/>
              <a:t>: Biases are systematic errors or prejudices present in the dataset.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Impact on Models</a:t>
            </a:r>
            <a:r>
              <a:rPr lang="en-AU" dirty="0"/>
              <a:t>: These biases lead to unfair or inaccurate outcomes when used in ML/AI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 err="1"/>
              <a:t>Examples</a:t>
            </a:r>
            <a:r>
              <a:rPr lang="en-AU" dirty="0" err="1"/>
              <a:t>:Gender</a:t>
            </a:r>
            <a:r>
              <a:rPr lang="en-AU" dirty="0"/>
              <a:t> bias in hiring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dirty="0"/>
              <a:t>Racial bias in criminal justice datasets.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31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Selection Bias:</a:t>
            </a:r>
          </a:p>
          <a:p>
            <a:r>
              <a:rPr lang="en-US" dirty="0"/>
              <a:t>  - Definition: Occurs when the data sampled is not representative of the population intended to be analyzed.</a:t>
            </a:r>
          </a:p>
          <a:p>
            <a:r>
              <a:rPr lang="en-US" dirty="0"/>
              <a:t>  - Example: Surveys that only include responses from internet users, excluding those without online access.</a:t>
            </a:r>
          </a:p>
          <a:p>
            <a:r>
              <a:rPr lang="en-US" dirty="0"/>
              <a:t>  - Impact: Leads to skewed model outcomes that favor the characteristics of the sampled group over the general population.</a:t>
            </a:r>
          </a:p>
          <a:p>
            <a:r>
              <a:rPr lang="en-US" dirty="0"/>
              <a:t>  </a:t>
            </a:r>
          </a:p>
          <a:p>
            <a:r>
              <a:rPr lang="en-US" dirty="0"/>
              <a:t>- Measurement Bias:</a:t>
            </a:r>
          </a:p>
          <a:p>
            <a:r>
              <a:rPr lang="en-US" dirty="0"/>
              <a:t>  - Definition: Arises when the data collected is systematically incorrect due to faulty measurement tools or techniques.</a:t>
            </a:r>
          </a:p>
          <a:p>
            <a:r>
              <a:rPr lang="en-US" dirty="0"/>
              <a:t>  - Example: Biased questions in a survey or inaccurate labeling in training data.</a:t>
            </a:r>
          </a:p>
          <a:p>
            <a:r>
              <a:rPr lang="en-US" dirty="0"/>
              <a:t>  - Impact: Causes the model to learn inaccurate associations, leading to poor generalization and prediction.</a:t>
            </a:r>
          </a:p>
          <a:p>
            <a:endParaRPr lang="en-US" dirty="0"/>
          </a:p>
          <a:p>
            <a:r>
              <a:rPr lang="en-US" dirty="0"/>
              <a:t>- Confirmation Bias:</a:t>
            </a:r>
          </a:p>
          <a:p>
            <a:r>
              <a:rPr lang="en-US" dirty="0"/>
              <a:t>  - Definition: Occurs when data collection or analysis is influenced by pre-existing beliefs or expectations.</a:t>
            </a:r>
          </a:p>
          <a:p>
            <a:r>
              <a:rPr lang="en-US" dirty="0"/>
              <a:t>  - Example: Researchers only collecting data that supports their hypothesis, ignoring contrary evidence.</a:t>
            </a:r>
          </a:p>
          <a:p>
            <a:r>
              <a:rPr lang="en-US" dirty="0"/>
              <a:t>  - Impact: Reinforces pre-existing assumptions and prevents models from identifying new or unexpected patterns.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138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95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Cards: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Overview Section: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Summary of what the model does, its architecture, and intended use cases.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 Information: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Details on how the model was trained, including datasets used.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Performance metrics on standard benchmarks (e.g., accuracy, F1 score).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 Information: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Specifies how the model can be used, whether for research, commercial, or restricted use.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 to Pay Attention To: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Intended use cases, potential biases, limitations, and licensing terms.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2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Cards: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Overview Section: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Summary of what the model does, its architecture, and intended use cases.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Training Information: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Details on how the model was trained, including datasets used.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Evaluation Metrics: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Performance metrics on standard benchmarks (e.g., accuracy, F1 score).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Licensing Information: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Specifies how the model can be used, whether for research, commercial, or restricted use.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1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Points to Pay Attention To:</a:t>
            </a:r>
            <a:r>
              <a:rPr lang="en-AU" sz="1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Intended use cases, potential biases, limitations, and licensing terms.</a:t>
            </a:r>
            <a:endParaRPr lang="en-AU" sz="1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2219ED-3AC7-2349-AF4A-1B373ABA59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32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7182D-F562-FEEB-4081-A092C9D37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37F480-BE1F-F38D-001F-B104D28957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1845D-7D28-CEEF-715D-C256121B6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528CF-D33D-976D-DFE5-966EE6A3C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6D0D94-E64E-60C9-7813-DE8022B6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75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06176-8525-09F6-1D2B-554FDA24E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7FCE0F-554A-D3D3-9254-4C8757AAC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3C9A5-3BC6-D357-045C-23D1ADA2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4C51B-7997-6582-1C87-D0A192255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2685F-29D9-3850-5D2A-C11688B7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65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2407CB-7B7C-C0D0-2057-94CB3D34A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EB255-9FE9-F341-E78D-DEE858E1EE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D80ED-6543-2D05-EFC9-441677C6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D20BA-FD48-C0CB-CE87-D3F69434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77DBA-DBDF-7057-8EC2-BB484226A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821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ABD9C-7E25-2702-B36E-895437408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D51D7-3064-8895-69F0-90292F68DC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F7433-5B3F-9EB4-B2A9-A7CE74B97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09CDA-F34F-9019-B17B-101B11AF5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24BF8-B8EF-80E8-2E3A-7DF02BAF0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916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572A9-409A-C8D0-5BA5-56EF190C1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BAA3A-DC2B-C81D-54E0-A832D37AB4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CA0935-669E-27D7-B87D-699B41B27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F50A3D-1FC5-ECCC-841A-CF0BD4941A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4C9650-952D-66CE-28BD-0EAF19B57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2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3955C-B491-0122-C981-ED415EB24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B0488-BCBE-172D-D2AC-E21E0ADBA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EF840-7FBB-983F-0887-A6A4B5AC2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228D0-F219-5015-E4C7-01A268D73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25F60E-F304-C54E-2351-A942CB1E71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4A2B6-9DA1-17DD-9813-BC05834F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457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945D7-FB1D-21D8-E05F-F95CF8CC0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C4B38-1F74-3A46-7E76-B071BA8C21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7CE6A5-FDB6-3693-33FA-43A6953D8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B99F1-9674-7E3B-9934-732206D165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DC8F73-1707-C090-101B-4BD366575D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C47DC2-E6E7-200B-BB63-61D09AA2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D6AE8D-8092-9AA0-D998-D0E1F3ADD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C3E9E2-4988-8E5A-A8F5-ED5570AE4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2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4856-A3FE-D30A-79E1-A1ACCC9E2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8B7928-D7D9-84E5-6BA7-926E768D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9271D-0FFD-7615-C887-97A085563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11265-1231-EDDF-091C-3488E06B1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670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FAD441-61CD-E61A-7A96-25B42049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360562-B34F-C8C2-0904-78C89DEEA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8C571-CCFE-18E1-455D-DE670ADB8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914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82780-D00D-6771-8C72-C88054B37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2501C-D729-1503-55C4-71B07B2E53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ED21EC-5938-A32C-EDD7-935889C26F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C7323-8847-6269-E3AD-692B1D2AB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9BB649-4F74-A061-25E2-748AF475A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88CF6-66BE-33F9-388E-A99081E7F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18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7F567-AC2B-6D1B-B96A-181E75115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72C5C9-1F39-19B9-9270-2325136B29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5E8D62-1263-C9B0-7974-EC6A3BC62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C16798-528A-03C3-8AFE-A1F994A6F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64368A-535B-1BDC-5804-5BD77851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0820-EA96-23FF-8069-EC2BACED0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395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F4845F-7851-3B8C-C254-DDF33C285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841548-072D-3598-1541-4657D87EB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AFE94-EC48-0B9F-4EAD-F24EC70299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96E96-29BD-3A4B-8BF4-97C7AE32313F}" type="datetimeFigureOut">
              <a:rPr lang="en-US" smtClean="0"/>
              <a:t>8/18/24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DAA39-E165-BE27-7FA0-21BF4E1AB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3AB199-FBAB-30A1-9085-679C4DFEA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D292A-8C6A-1746-8C70-261740859F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460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huggingface.co/datasets/nyu-mll/glu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huggingface.co/datasets/covid_qa" TargetMode="External"/><Relationship Id="rId3" Type="http://schemas.openxmlformats.org/officeDocument/2006/relationships/hyperlink" Target="https://huggingface.co/datasets/imdb" TargetMode="External"/><Relationship Id="rId7" Type="http://schemas.openxmlformats.org/officeDocument/2006/relationships/hyperlink" Target="https://huggingface.co/datasets/multi_nli" TargetMode="External"/><Relationship Id="rId12" Type="http://schemas.openxmlformats.org/officeDocument/2006/relationships/hyperlink" Target="https://huggingface.co/datasets/etho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uggingface.co/datasets/civil_comments" TargetMode="External"/><Relationship Id="rId11" Type="http://schemas.openxmlformats.org/officeDocument/2006/relationships/hyperlink" Target="https://huggingface.co/datasets/social_bias_frames" TargetMode="External"/><Relationship Id="rId5" Type="http://schemas.openxmlformats.org/officeDocument/2006/relationships/hyperlink" Target="https://huggingface.co/datasets/common_voice" TargetMode="External"/><Relationship Id="rId10" Type="http://schemas.openxmlformats.org/officeDocument/2006/relationships/hyperlink" Target="https://huggingface.co/datasets/trec" TargetMode="External"/><Relationship Id="rId4" Type="http://schemas.openxmlformats.org/officeDocument/2006/relationships/hyperlink" Target="https://huggingface.co/datasets/squad" TargetMode="External"/><Relationship Id="rId9" Type="http://schemas.openxmlformats.org/officeDocument/2006/relationships/hyperlink" Target="https://huggingface.co/datasets/emo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uters.com/article/world/insight-amazon-scraps-secret-ai-recruiting-tool-that-showed-bias-against-women-idUSKCN1MK0AG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datasets/danofer/compass" TargetMode="External"/><Relationship Id="rId4" Type="http://schemas.openxmlformats.org/officeDocument/2006/relationships/hyperlink" Target="https://statmodeling.stat.columbia.edu/2020/07/06/statistical-controversy-on-racial-bias-in-the-criminal-justice-syste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hatgpt.com/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google-bert/bert-base-uncased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docs/hub/en/repositories-license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" TargetMode="External"/><Relationship Id="rId2" Type="http://schemas.openxmlformats.org/officeDocument/2006/relationships/hyperlink" Target="https://huggingface.co/dataset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hyperlink" Target="https://data.gov.au/home" TargetMode="External"/><Relationship Id="rId4" Type="http://schemas.openxmlformats.org/officeDocument/2006/relationships/hyperlink" Target="https://datasetsearch.research.google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BEDAB6-0DD4-6AD8-377F-7E075E2BE6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20394-A410-CAC2-9058-21CA227B8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Hugging Face and 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70EA9E-8DC8-4095-F2F0-EE6BE06A1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Dr Maria Prokofieva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654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ABBEA-0F0A-7920-1A01-A477CB64A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tasks and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B2440B-02E7-250E-B7D1-90283752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4102100" cy="39624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A87955-5462-3ED2-BE20-E9FB356FD6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94356" y="681037"/>
            <a:ext cx="3559444" cy="5106988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109637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FD68BB-B171-31E3-071A-B2ED55C00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Dataset card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FAB40-0225-BDAE-16A7-254E8EF0D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544944"/>
          </a:xfrm>
        </p:spPr>
        <p:txBody>
          <a:bodyPr anchor="t">
            <a:normAutofit/>
          </a:bodyPr>
          <a:lstStyle/>
          <a:p>
            <a:r>
              <a:rPr lang="en-US" sz="2200">
                <a:hlinkClick r:id="rId2"/>
              </a:rPr>
              <a:t>Glue dataset</a:t>
            </a: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2224FA-5EE3-B2BD-D91E-4A891C3E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534" y="815568"/>
            <a:ext cx="8408332" cy="5402352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D101EC2-7F99-28C8-E8D5-FB423F9DEBA9}"/>
              </a:ext>
            </a:extLst>
          </p:cNvPr>
          <p:cNvSpPr txBox="1"/>
          <p:nvPr/>
        </p:nvSpPr>
        <p:spPr>
          <a:xfrm>
            <a:off x="572995" y="3969428"/>
            <a:ext cx="2934405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</a:rPr>
              <a:t>Points to pay attention to:</a:t>
            </a:r>
            <a:r>
              <a:rPr lang="en-AU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r>
              <a:rPr lang="en-AU" sz="2000" dirty="0">
                <a:solidFill>
                  <a:schemeClr val="accent1">
                    <a:lumMod val="75000"/>
                  </a:schemeClr>
                </a:solidFill>
              </a:rPr>
              <a:t>Data collection methods</a:t>
            </a:r>
          </a:p>
          <a:p>
            <a:r>
              <a:rPr lang="en-AU" sz="2000" dirty="0">
                <a:solidFill>
                  <a:schemeClr val="accent1">
                    <a:lumMod val="75000"/>
                  </a:schemeClr>
                </a:solidFill>
              </a:rPr>
              <a:t>Potential biases</a:t>
            </a:r>
          </a:p>
          <a:p>
            <a:r>
              <a:rPr lang="en-AU" sz="2000" dirty="0">
                <a:solidFill>
                  <a:schemeClr val="accent1">
                    <a:lumMod val="75000"/>
                  </a:schemeClr>
                </a:solidFill>
              </a:rPr>
              <a:t>Ethical considerations</a:t>
            </a:r>
          </a:p>
          <a:p>
            <a:r>
              <a:rPr lang="en-AU" sz="2000" dirty="0">
                <a:solidFill>
                  <a:schemeClr val="accent1">
                    <a:lumMod val="75000"/>
                  </a:schemeClr>
                </a:solidFill>
              </a:rPr>
              <a:t>Licensing restrictions.</a:t>
            </a: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4277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F2307-75BB-2719-F513-74DFC663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/>
              <a:t>Popular datasets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83C4F-281F-6ED4-A8C0-154D16275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endParaRPr lang="en-AU" sz="2200"/>
          </a:p>
          <a:p>
            <a:r>
              <a:rPr lang="en-AU" sz="2200">
                <a:hlinkClick r:id="rId3"/>
              </a:rPr>
              <a:t>IMDB</a:t>
            </a:r>
            <a:r>
              <a:rPr lang="en-AU" sz="2200"/>
              <a:t> </a:t>
            </a:r>
          </a:p>
          <a:p>
            <a:r>
              <a:rPr lang="en-AU" sz="2200">
                <a:hlinkClick r:id="rId4"/>
              </a:rPr>
              <a:t>SQuAD</a:t>
            </a:r>
            <a:r>
              <a:rPr lang="en-AU" sz="2200"/>
              <a:t> (Stanford Question Answering Dataset)</a:t>
            </a:r>
          </a:p>
          <a:p>
            <a:r>
              <a:rPr lang="en-AU" sz="2200">
                <a:hlinkClick r:id="rId5"/>
              </a:rPr>
              <a:t>Common Voice</a:t>
            </a:r>
            <a:endParaRPr lang="en-AU" sz="2200"/>
          </a:p>
          <a:p>
            <a:r>
              <a:rPr lang="en-AU" sz="2200">
                <a:hlinkClick r:id="rId6"/>
              </a:rPr>
              <a:t>CivilComments</a:t>
            </a:r>
            <a:endParaRPr lang="en-AU" sz="2200"/>
          </a:p>
          <a:p>
            <a:r>
              <a:rPr lang="en-AU" sz="2200">
                <a:hlinkClick r:id="rId7"/>
              </a:rPr>
              <a:t>MultiNLI</a:t>
            </a:r>
            <a:r>
              <a:rPr lang="en-AU" sz="2200"/>
              <a:t> (Multi-Genre Natural Language Inference)</a:t>
            </a:r>
          </a:p>
          <a:p>
            <a:r>
              <a:rPr lang="en-AU" sz="2200">
                <a:hlinkClick r:id="rId8"/>
              </a:rPr>
              <a:t>COVID-QA</a:t>
            </a:r>
            <a:endParaRPr lang="en-AU" sz="2200"/>
          </a:p>
          <a:p>
            <a:r>
              <a:rPr lang="en-AU" sz="2200">
                <a:hlinkClick r:id="rId9"/>
              </a:rPr>
              <a:t>Emotion</a:t>
            </a:r>
            <a:endParaRPr lang="en-AU" sz="2200"/>
          </a:p>
          <a:p>
            <a:r>
              <a:rPr lang="en-AU" sz="2200">
                <a:hlinkClick r:id="rId10"/>
              </a:rPr>
              <a:t>TREC</a:t>
            </a:r>
            <a:endParaRPr lang="en-AU" sz="2200"/>
          </a:p>
          <a:p>
            <a:r>
              <a:rPr lang="en-AU" sz="2200">
                <a:hlinkClick r:id="rId11"/>
              </a:rPr>
              <a:t>Social Bias Frames</a:t>
            </a:r>
            <a:endParaRPr lang="en-AU" sz="2200"/>
          </a:p>
          <a:p>
            <a:r>
              <a:rPr lang="en-AU" sz="2200">
                <a:hlinkClick r:id="rId12"/>
              </a:rPr>
              <a:t>Ethos</a:t>
            </a:r>
            <a:endParaRPr lang="en-AU" sz="2200"/>
          </a:p>
        </p:txBody>
      </p:sp>
    </p:spTree>
    <p:extLst>
      <p:ext uri="{BB962C8B-B14F-4D97-AF65-F5344CB8AC3E}">
        <p14:creationId xmlns:p14="http://schemas.microsoft.com/office/powerpoint/2010/main" val="403785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C38359-4D7B-03CC-934F-16C8CB4D6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/>
              <a:t>Data and bias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EF9E6-C45E-8C55-38B8-C189298F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4605" y="2276856"/>
            <a:ext cx="10168128" cy="3695020"/>
          </a:xfrm>
        </p:spPr>
        <p:txBody>
          <a:bodyPr>
            <a:noAutofit/>
          </a:bodyPr>
          <a:lstStyle/>
          <a:p>
            <a:r>
              <a:rPr lang="en-AU" sz="2400" dirty="0"/>
              <a:t>systematic errors or prejudices in the dataset</a:t>
            </a:r>
          </a:p>
          <a:p>
            <a:r>
              <a:rPr lang="en-AU" sz="2400" dirty="0"/>
              <a:t>lead to unfair or inaccurate outcomes when used in ML/AI models.</a:t>
            </a:r>
          </a:p>
          <a:p>
            <a:r>
              <a:rPr lang="en-AU" sz="2400" b="1" dirty="0"/>
              <a:t>Impact on Models:</a:t>
            </a:r>
          </a:p>
          <a:p>
            <a:pPr lvl="1"/>
            <a:r>
              <a:rPr lang="en-AU" dirty="0"/>
              <a:t>unfair or inaccurate outcomes</a:t>
            </a:r>
          </a:p>
          <a:p>
            <a:pPr lvl="1"/>
            <a:endParaRPr lang="en-AU" b="1" dirty="0"/>
          </a:p>
          <a:p>
            <a:pPr marL="0" indent="0">
              <a:buNone/>
            </a:pPr>
            <a:r>
              <a:rPr lang="en-AU" sz="2400" b="1" dirty="0"/>
              <a:t>Examples</a:t>
            </a:r>
            <a:r>
              <a:rPr lang="en-AU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Gender bias in hiring datasets (</a:t>
            </a:r>
            <a:r>
              <a:rPr lang="en-AU" sz="2400" dirty="0">
                <a:hlinkClick r:id="rId3"/>
              </a:rPr>
              <a:t>Amazon hiring tool</a:t>
            </a:r>
            <a:r>
              <a:rPr lang="en-AU" sz="2400" dirty="0"/>
              <a:t> 2018)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/>
              <a:t>Racial bias in </a:t>
            </a:r>
            <a:r>
              <a:rPr lang="en-AU" sz="2400" dirty="0">
                <a:hlinkClick r:id="rId4"/>
              </a:rPr>
              <a:t>criminal justice datasets</a:t>
            </a:r>
            <a:r>
              <a:rPr lang="en-AU" sz="2400" dirty="0"/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400" dirty="0">
                <a:hlinkClick r:id="rId5"/>
              </a:rPr>
              <a:t>Kaggle’s case</a:t>
            </a:r>
            <a:endParaRPr lang="en-AU" sz="2400" dirty="0"/>
          </a:p>
          <a:p>
            <a:endParaRPr lang="en-AU" sz="2400" b="1" dirty="0"/>
          </a:p>
          <a:p>
            <a:endParaRPr lang="en-AU" sz="2400" dirty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8695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3A4CE0-BE17-F50C-648F-2EEDA0A64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183" y="1143000"/>
            <a:ext cx="4846320" cy="2898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Case: GPT-3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F5BD5-C507-2363-7829-2E781F3F5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295" y="265569"/>
            <a:ext cx="6427797" cy="2715743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775962-72B4-8D5C-8D3B-483364122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729" y="3429000"/>
            <a:ext cx="6074923" cy="264259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867454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E0495-5A76-288F-B4E0-A5EF30049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8119" y="1138036"/>
            <a:ext cx="5974820" cy="1402470"/>
          </a:xfrm>
        </p:spPr>
        <p:txBody>
          <a:bodyPr anchor="t">
            <a:normAutofit/>
          </a:bodyPr>
          <a:lstStyle/>
          <a:p>
            <a:r>
              <a:rPr lang="en-AU" sz="3200" dirty="0"/>
              <a:t>Case: Gender Bias in GPT-3 (2020)</a:t>
            </a:r>
            <a:endParaRPr lang="en-US" sz="3200" dirty="0"/>
          </a:p>
        </p:txBody>
      </p:sp>
      <p:pic>
        <p:nvPicPr>
          <p:cNvPr id="5" name="Picture 4" descr="A group of multi coloured wooden stick figures">
            <a:extLst>
              <a:ext uri="{FF2B5EF4-FFF2-40B4-BE49-F238E27FC236}">
                <a16:creationId xmlns:a16="http://schemas.microsoft.com/office/drawing/2014/main" id="{DBFED824-E0EA-D9D0-0A3F-1B47B5FB1C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139514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C6D7-5433-1D8B-9A60-614536435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5237" y="2521891"/>
            <a:ext cx="6858903" cy="4014833"/>
          </a:xfrm>
        </p:spPr>
        <p:txBody>
          <a:bodyPr>
            <a:normAutofit/>
          </a:bodyPr>
          <a:lstStyle/>
          <a:p>
            <a:r>
              <a:rPr lang="en-AU" sz="2000" dirty="0"/>
              <a:t>GPT-3, a large language model developed by </a:t>
            </a:r>
            <a:r>
              <a:rPr lang="en-AU" sz="2000" dirty="0" err="1"/>
              <a:t>OpenAI</a:t>
            </a:r>
            <a:endParaRPr lang="en-AU" sz="2000" dirty="0"/>
          </a:p>
          <a:p>
            <a:r>
              <a:rPr lang="en-AU" sz="2000" dirty="0"/>
              <a:t>trained on a vast dataset that includes diverse content from the internet. </a:t>
            </a:r>
          </a:p>
          <a:p>
            <a:r>
              <a:rPr lang="en-AU" sz="2000" dirty="0"/>
              <a:t>But it also included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societal biases </a:t>
            </a:r>
            <a:r>
              <a:rPr lang="en-AU" sz="2000" dirty="0"/>
              <a:t>and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gender stereotypes</a:t>
            </a:r>
          </a:p>
          <a:p>
            <a:pPr lvl="1"/>
            <a:r>
              <a:rPr lang="en-AU" sz="2000" dirty="0"/>
              <a:t>Reinforcement of gender roles</a:t>
            </a:r>
          </a:p>
          <a:p>
            <a:pPr marL="457200" lvl="1" indent="0">
              <a:buNone/>
            </a:pPr>
            <a:r>
              <a:rPr lang="en-AU" sz="2000" dirty="0">
                <a:solidFill>
                  <a:schemeClr val="bg2">
                    <a:lumMod val="50000"/>
                  </a:schemeClr>
                </a:solidFill>
              </a:rPr>
              <a:t>a nurse = caring and nurturing qualities, traditionally associated with women </a:t>
            </a:r>
          </a:p>
          <a:p>
            <a:pPr marL="457200" lvl="1" indent="0">
              <a:buNone/>
            </a:pPr>
            <a:r>
              <a:rPr lang="en-AU" sz="2000" dirty="0">
                <a:solidFill>
                  <a:schemeClr val="bg2">
                    <a:lumMod val="50000"/>
                  </a:schemeClr>
                </a:solidFill>
              </a:rPr>
              <a:t>a doctor = knowledge and authority, traditionally associated with men.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33354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E911D-B45A-9F99-7BBA-79A78DA23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 dirty="0"/>
              <a:t>Mitigation strategies</a:t>
            </a:r>
          </a:p>
        </p:txBody>
      </p:sp>
      <p:pic>
        <p:nvPicPr>
          <p:cNvPr id="6" name="Picture 4" descr="Red toy person in front of two lines of white figures">
            <a:extLst>
              <a:ext uri="{FF2B5EF4-FFF2-40B4-BE49-F238E27FC236}">
                <a16:creationId xmlns:a16="http://schemas.microsoft.com/office/drawing/2014/main" id="{4D1620F5-35E7-0BD1-A793-0FB624323F37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D61F-486D-229E-2B62-E1E5B9EC80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200" b="1" dirty="0"/>
              <a:t>Bias Reduction Strategies</a:t>
            </a:r>
            <a:r>
              <a:rPr lang="en-AU" sz="2200" dirty="0"/>
              <a:t>: </a:t>
            </a:r>
          </a:p>
          <a:p>
            <a:pPr lvl="1"/>
            <a:r>
              <a:rPr lang="en-AU" sz="2200" dirty="0" err="1"/>
              <a:t>OpenAI</a:t>
            </a:r>
            <a:r>
              <a:rPr lang="en-AU" sz="2200" dirty="0"/>
              <a:t> curates datasets (bias detection and human feedback loops)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200" b="1" dirty="0"/>
              <a:t>Ongoing Research</a:t>
            </a:r>
            <a:r>
              <a:rPr lang="en-AU" sz="2200" dirty="0"/>
              <a:t>: model fairness initiatives</a:t>
            </a:r>
          </a:p>
          <a:p>
            <a:pPr>
              <a:buFont typeface="Arial" panose="020B0604020202020204" pitchFamily="34" charset="0"/>
              <a:buChar char="•"/>
            </a:pPr>
            <a:endParaRPr lang="en-AU" sz="2200" dirty="0"/>
          </a:p>
          <a:p>
            <a:pPr>
              <a:buFont typeface="Arial" panose="020B0604020202020204" pitchFamily="34" charset="0"/>
              <a:buChar char="•"/>
            </a:pPr>
            <a:r>
              <a:rPr lang="en-AU" sz="2200" dirty="0">
                <a:solidFill>
                  <a:schemeClr val="accent2">
                    <a:lumMod val="75000"/>
                  </a:schemeClr>
                </a:solidFill>
              </a:rPr>
              <a:t>Try yourself!: </a:t>
            </a:r>
          </a:p>
          <a:p>
            <a:pPr lvl="1"/>
            <a:r>
              <a:rPr lang="en-AU" sz="2200" dirty="0">
                <a:solidFill>
                  <a:schemeClr val="accent2">
                    <a:lumMod val="75000"/>
                  </a:schemeClr>
                </a:solidFill>
              </a:rPr>
              <a:t>Go to </a:t>
            </a:r>
            <a:r>
              <a:rPr lang="en-AU" sz="2200" dirty="0" err="1">
                <a:solidFill>
                  <a:schemeClr val="accent2">
                    <a:lumMod val="75000"/>
                  </a:schemeClr>
                </a:solidFill>
              </a:rPr>
              <a:t>ChatGPT</a:t>
            </a:r>
            <a:r>
              <a:rPr lang="en-AU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AU" sz="2200" dirty="0">
                <a:solidFill>
                  <a:schemeClr val="accent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https://chatgpt.com/</a:t>
            </a:r>
            <a:r>
              <a:rPr lang="en-AU" sz="2200" dirty="0">
                <a:solidFill>
                  <a:schemeClr val="accent2">
                    <a:lumMod val="75000"/>
                  </a:schemeClr>
                </a:solidFill>
              </a:rPr>
              <a:t> and try</a:t>
            </a:r>
          </a:p>
          <a:p>
            <a:pPr marL="457200" lvl="1" indent="0">
              <a:buNone/>
            </a:pPr>
            <a:r>
              <a:rPr lang="en-AU" sz="2200" b="0" i="1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-webkit-standard"/>
              </a:rPr>
              <a:t>Prompt: The man worked as a...</a:t>
            </a:r>
          </a:p>
          <a:p>
            <a:pPr marL="457200" lvl="1" indent="0">
              <a:buNone/>
            </a:pPr>
            <a:r>
              <a:rPr lang="en-AU" sz="2200" i="1" dirty="0">
                <a:solidFill>
                  <a:schemeClr val="accent2">
                    <a:lumMod val="75000"/>
                  </a:schemeClr>
                </a:solidFill>
                <a:latin typeface="-webkit-standard"/>
              </a:rPr>
              <a:t>Prompt: </a:t>
            </a:r>
            <a:r>
              <a:rPr lang="en-AU" sz="2200" b="0" i="1" u="none" strike="noStrike" dirty="0">
                <a:solidFill>
                  <a:schemeClr val="accent2">
                    <a:lumMod val="75000"/>
                  </a:schemeClr>
                </a:solidFill>
                <a:effectLst/>
                <a:latin typeface="-webkit-standard"/>
              </a:rPr>
              <a:t>The woman worked as a...</a:t>
            </a:r>
            <a:endParaRPr lang="en-US" sz="2200" i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853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9B570-55FB-9C54-1D30-959E1A8D9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bias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989077B7-B8B9-D803-CEC1-168A39DCA8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44062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662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86FD8F-417B-8DCA-63B9-7B57A8D67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AU" sz="5400"/>
              <a:t>Models and inference</a:t>
            </a:r>
            <a:endParaRPr lang="en-US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792D467-D5D0-91FB-8AB6-447B1BEB25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4162770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68832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AB8BA7-AAE2-22A1-6F81-39BE54400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AU" sz="5000" b="1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Transformers Library</a:t>
            </a:r>
            <a:endParaRPr lang="en-US" sz="50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5C568-DE35-E248-D495-1357D76AE3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AU" sz="2200" kern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A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ver 100,000 pre-trained models covering a wide range of tasks.</a:t>
            </a:r>
            <a:endParaRPr lang="en-AU" sz="2200" kern="100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buSzPts val="1000"/>
              <a:buFont typeface="Symbol" pitchFamily="2" charset="2"/>
              <a:buChar char=""/>
              <a:tabLst>
                <a:tab pos="457200" algn="l"/>
              </a:tabLst>
            </a:pPr>
            <a:r>
              <a:rPr lang="en-AU" sz="22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Key models 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BERT, 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GPT-2/3, 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T5, 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RoBERTa</a:t>
            </a:r>
            <a:r>
              <a:rPr lang="en-A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742950" lvl="1" indent="-285750"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AU" sz="2200" kern="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DistilBERT</a:t>
            </a:r>
            <a:r>
              <a:rPr lang="en-A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AU" sz="2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6BA2DC-43E9-CF7B-03E0-7C174F2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816" y="971003"/>
            <a:ext cx="6108192" cy="5237773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501988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26582-D78D-3F86-D157-D3077121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en-US" dirty="0"/>
              <a:t>What we will cover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E81B-D525-05F1-D1B3-A8554F1BA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en-AU" dirty="0"/>
              <a:t>Hugging face hub</a:t>
            </a:r>
          </a:p>
          <a:p>
            <a:r>
              <a:rPr lang="en-AU" dirty="0"/>
              <a:t>Datasets at HF and other sources of data</a:t>
            </a:r>
          </a:p>
          <a:p>
            <a:r>
              <a:rPr lang="en-AU" dirty="0"/>
              <a:t>Models and inference</a:t>
            </a:r>
          </a:p>
          <a:p>
            <a:r>
              <a:rPr lang="en-AU" dirty="0"/>
              <a:t>Responsible use: </a:t>
            </a:r>
          </a:p>
          <a:p>
            <a:pPr lvl="1"/>
            <a:r>
              <a:rPr lang="en-AU" dirty="0"/>
              <a:t>Bias and ethics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489314-9512-1CA1-9C24-F22FF86312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2" descr="A Deep Dive Into Transformers Library - Analytics Vidhya">
            <a:extLst>
              <a:ext uri="{FF2B5EF4-FFF2-40B4-BE49-F238E27FC236}">
                <a16:creationId xmlns:a16="http://schemas.microsoft.com/office/drawing/2014/main" id="{23D06A37-C00A-7B66-48BA-17477F4EF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258" r="-3" b="5270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901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739CA5-F0F5-48E1-8E8C-F24B71827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3EAD2937-F230-41D4-B9C5-975B129BF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D444A3-C338-4886-B7F1-4BA2AF46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5B84B-4335-7F99-2259-86F8D986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656" y="1444741"/>
            <a:ext cx="9357865" cy="104190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Model Cards</a:t>
            </a:r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36393D-D10D-C0E1-2744-95BEEC946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2656" y="2701427"/>
            <a:ext cx="4483324" cy="26999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effectLst/>
              </a:rPr>
              <a:t>Overview Section</a:t>
            </a:r>
          </a:p>
          <a:p>
            <a:r>
              <a:rPr lang="en-US" sz="2000">
                <a:effectLst/>
              </a:rPr>
              <a:t>Training Information</a:t>
            </a:r>
          </a:p>
          <a:p>
            <a:r>
              <a:rPr lang="en-US" sz="2000">
                <a:effectLst/>
              </a:rPr>
              <a:t>Evaluation Metrics</a:t>
            </a:r>
          </a:p>
          <a:p>
            <a:r>
              <a:rPr lang="en-US" sz="2000">
                <a:effectLst/>
              </a:rPr>
              <a:t>Licensing Information</a:t>
            </a:r>
            <a:endParaRPr lang="en-US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43C41-13F8-6ADC-DF1E-8B4AF88273B9}"/>
              </a:ext>
            </a:extLst>
          </p:cNvPr>
          <p:cNvSpPr txBox="1"/>
          <p:nvPr/>
        </p:nvSpPr>
        <p:spPr>
          <a:xfrm>
            <a:off x="6256020" y="2701427"/>
            <a:ext cx="4554501" cy="269996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b="1" dirty="0">
                <a:effectLst/>
              </a:rPr>
              <a:t>Points to pay </a:t>
            </a:r>
            <a:r>
              <a:rPr lang="en-US" sz="2000" b="1" dirty="0"/>
              <a:t>a</a:t>
            </a:r>
            <a:r>
              <a:rPr lang="en-US" sz="2000" b="1" dirty="0">
                <a:effectLst/>
              </a:rPr>
              <a:t>ttention </a:t>
            </a:r>
            <a:r>
              <a:rPr lang="en-US" sz="2000" b="1" dirty="0"/>
              <a:t>t</a:t>
            </a:r>
            <a:r>
              <a:rPr lang="en-US" sz="2000" b="1" dirty="0">
                <a:effectLst/>
              </a:rPr>
              <a:t>o:</a:t>
            </a:r>
            <a:r>
              <a:rPr lang="en-US" sz="2000" dirty="0">
                <a:effectLst/>
              </a:rPr>
              <a:t> 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effectLst/>
              </a:rPr>
              <a:t>Intended use cases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effectLst/>
              </a:rPr>
              <a:t>Potential biases</a:t>
            </a:r>
            <a:endParaRPr lang="en-US" sz="2000" dirty="0"/>
          </a:p>
          <a:p>
            <a:pPr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/>
              <a:t>Limitations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SzPts val="1000"/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000" dirty="0">
                <a:effectLst/>
              </a:rPr>
              <a:t>Licensing terms.</a:t>
            </a:r>
          </a:p>
        </p:txBody>
      </p:sp>
    </p:spTree>
    <p:extLst>
      <p:ext uri="{BB962C8B-B14F-4D97-AF65-F5344CB8AC3E}">
        <p14:creationId xmlns:p14="http://schemas.microsoft.com/office/powerpoint/2010/main" val="70758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95B84B-4335-7F99-2259-86F8D9866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kern="120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Model Cards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07C05B-829E-CC04-D792-631028FB194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hlinkClick r:id="rId3"/>
              </a:rPr>
              <a:t>BERT</a:t>
            </a:r>
            <a:endParaRPr lang="en-US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A41CC9-D47A-58DE-CFE8-FE1995052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936" y="1373160"/>
            <a:ext cx="7794655" cy="411168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638450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D0D823-9C5A-613F-9835-5E1976A69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and bias</a:t>
            </a:r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BE1C70-472A-1B53-8D02-53CC04861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17741" y="2084546"/>
            <a:ext cx="7751919" cy="358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11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71B4CC-186B-07CD-C3F6-BD834879A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AU" sz="3800"/>
              <a:t>Ownership rights and use for models</a:t>
            </a:r>
            <a:endParaRPr lang="en-US" sz="3800"/>
          </a:p>
        </p:txBody>
      </p:sp>
      <p:sp>
        <p:nvSpPr>
          <p:cNvPr id="820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40CF5-02FD-DD61-A942-157701957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2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licensing</a:t>
            </a:r>
          </a:p>
          <a:p>
            <a:r>
              <a:rPr lang="en-AU" sz="2200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Proprietary licenses</a:t>
            </a:r>
            <a:endParaRPr lang="en-AU" sz="2200" kern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AU" sz="2200" kern="0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Open-source licenses</a:t>
            </a:r>
          </a:p>
        </p:txBody>
      </p:sp>
      <p:pic>
        <p:nvPicPr>
          <p:cNvPr id="8194" name="Picture 2" descr="A dev's guide to open source software licensing · GitHub">
            <a:extLst>
              <a:ext uri="{FF2B5EF4-FFF2-40B4-BE49-F238E27FC236}">
                <a16:creationId xmlns:a16="http://schemas.microsoft.com/office/drawing/2014/main" id="{C5EAB450-60DB-C6F1-910E-70AACF86F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4654296" y="1098995"/>
            <a:ext cx="6903720" cy="466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E3188E-C3EC-6743-0A54-76BDA9DD06CA}"/>
              </a:ext>
            </a:extLst>
          </p:cNvPr>
          <p:cNvSpPr txBox="1"/>
          <p:nvPr/>
        </p:nvSpPr>
        <p:spPr>
          <a:xfrm>
            <a:off x="630936" y="6063752"/>
            <a:ext cx="1506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Licenses at HF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50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85B77-127C-9732-F5B0-831514958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7284"/>
            <a:ext cx="10515600" cy="1325563"/>
          </a:xfrm>
        </p:spPr>
        <p:txBody>
          <a:bodyPr/>
          <a:lstStyle/>
          <a:p>
            <a:r>
              <a:rPr lang="en-AU" b="1" dirty="0"/>
              <a:t>Usage rights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0681C-6935-F0CB-EF59-ECACD8E73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690688"/>
            <a:ext cx="5810573" cy="2420911"/>
          </a:xfrm>
        </p:spPr>
        <p:txBody>
          <a:bodyPr/>
          <a:lstStyle/>
          <a:p>
            <a:r>
              <a:rPr lang="en-AU" dirty="0"/>
              <a:t>Commercial use</a:t>
            </a:r>
          </a:p>
          <a:p>
            <a:r>
              <a:rPr lang="en-AU" dirty="0"/>
              <a:t>Modification and redistribution</a:t>
            </a:r>
            <a:endParaRPr lang="en-AU" b="1" dirty="0"/>
          </a:p>
          <a:p>
            <a:r>
              <a:rPr lang="en-AU" dirty="0"/>
              <a:t>Attribution requirements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C40C0E-E5D7-87EE-565D-6D077AD4C514}"/>
              </a:ext>
            </a:extLst>
          </p:cNvPr>
          <p:cNvSpPr txBox="1"/>
          <p:nvPr/>
        </p:nvSpPr>
        <p:spPr>
          <a:xfrm>
            <a:off x="6022705" y="4482221"/>
            <a:ext cx="5645258" cy="17543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accent3">
                    <a:lumMod val="75000"/>
                  </a:schemeClr>
                </a:solidFill>
              </a:rPr>
              <a:t>Note: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3">
                    <a:lumMod val="75000"/>
                  </a:schemeClr>
                </a:solidFill>
              </a:rPr>
              <a:t>Compliance with license terms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chemeClr val="accent3">
                    <a:lumMod val="75000"/>
                  </a:schemeClr>
                </a:solidFill>
              </a:rPr>
              <a:t>Ethical use</a:t>
            </a:r>
            <a:r>
              <a:rPr lang="en-AU" b="1" dirty="0">
                <a:solidFill>
                  <a:schemeClr val="accent3">
                    <a:lumMod val="75000"/>
                  </a:schemeClr>
                </a:solidFill>
              </a:rPr>
              <a:t>:</a:t>
            </a:r>
            <a:r>
              <a:rPr lang="en-AU" dirty="0">
                <a:solidFill>
                  <a:schemeClr val="accent3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AU" dirty="0">
                <a:solidFill>
                  <a:schemeClr val="accent3">
                    <a:lumMod val="75000"/>
                  </a:schemeClr>
                </a:solidFill>
              </a:rPr>
              <a:t>ethical implications of using the model, especially in sensitive areas like healthcare, legal decisions, or bias-prone applications.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84CB9BC-F711-728C-1B68-601F50F1E088}"/>
              </a:ext>
            </a:extLst>
          </p:cNvPr>
          <p:cNvGrpSpPr/>
          <p:nvPr/>
        </p:nvGrpSpPr>
        <p:grpSpPr>
          <a:xfrm>
            <a:off x="796871" y="3744456"/>
            <a:ext cx="4418685" cy="2691525"/>
            <a:chOff x="796871" y="3744456"/>
            <a:chExt cx="4418685" cy="26915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67F304-F92A-7479-F3B1-B9C59DD15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871" y="3744456"/>
              <a:ext cx="2336800" cy="1104900"/>
            </a:xfrm>
            <a:prstGeom prst="rect">
              <a:avLst/>
            </a:prstGeom>
          </p:spPr>
        </p:pic>
        <p:pic>
          <p:nvPicPr>
            <p:cNvPr id="9218" name="Picture 2" descr="Creative commons - Free logo icons">
              <a:extLst>
                <a:ext uri="{FF2B5EF4-FFF2-40B4-BE49-F238E27FC236}">
                  <a16:creationId xmlns:a16="http://schemas.microsoft.com/office/drawing/2014/main" id="{7544649A-5C88-1355-39D3-C85F58133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6657" y="4001294"/>
              <a:ext cx="1588899" cy="1588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220" name="Picture 4" descr="Logos &amp; Marks | MIT Brand Guide">
              <a:extLst>
                <a:ext uri="{FF2B5EF4-FFF2-40B4-BE49-F238E27FC236}">
                  <a16:creationId xmlns:a16="http://schemas.microsoft.com/office/drawing/2014/main" id="{6A2C82F3-7698-5587-0785-DCBC1369F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4849356"/>
              <a:ext cx="1981308" cy="1586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0F47133-F65C-0B3D-E932-5B1A853FC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817" y="2177204"/>
            <a:ext cx="29591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99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7" name="Rectangle 1024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349D1-4D47-BF08-0045-70F826ED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AU" sz="5000" ker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Responsible AI</a:t>
            </a:r>
            <a:endParaRPr lang="en-AU" sz="50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24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87F01-573A-553E-49F2-C33856CFE5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AU" sz="2200" dirty="0"/>
              <a:t>practice of designing, developing, and deploying AI systems in a way that is </a:t>
            </a:r>
            <a:r>
              <a:rPr lang="en-AU" sz="2200" b="1" dirty="0"/>
              <a:t>ethical</a:t>
            </a:r>
            <a:r>
              <a:rPr lang="en-AU" sz="2200" dirty="0"/>
              <a:t>, </a:t>
            </a:r>
            <a:r>
              <a:rPr lang="en-AU" sz="2200" b="1" dirty="0"/>
              <a:t>transparent</a:t>
            </a:r>
            <a:r>
              <a:rPr lang="en-AU" sz="2200" dirty="0"/>
              <a:t>, and </a:t>
            </a:r>
            <a:r>
              <a:rPr lang="en-AU" sz="2200" b="1" dirty="0"/>
              <a:t>accountable</a:t>
            </a:r>
            <a:r>
              <a:rPr lang="en-AU" sz="2200" dirty="0"/>
              <a:t>.</a:t>
            </a:r>
            <a:endParaRPr lang="en-US" sz="2200" dirty="0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266BE5CA-39EE-5AD3-F407-D168BD7F8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26631" y="769262"/>
            <a:ext cx="6198674" cy="608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329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81475-F3AD-9CDE-11AB-1BE2EA85D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practice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F8E2BD4B-0214-F33C-800D-8C30A864273E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4608" y="1068399"/>
            <a:ext cx="6846363" cy="456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87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D2063-BA97-22C2-B3D4-681ABD53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HF hub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10747-1910-B761-A883-4FED7932E0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AU" sz="2200"/>
              <a:t>Leading NLP platform</a:t>
            </a:r>
          </a:p>
          <a:p>
            <a:r>
              <a:rPr lang="en-AU" sz="2200"/>
              <a:t>Transformers library</a:t>
            </a:r>
          </a:p>
          <a:p>
            <a:r>
              <a:rPr lang="en-AU" sz="2200"/>
              <a:t>Model hub</a:t>
            </a:r>
          </a:p>
          <a:p>
            <a:r>
              <a:rPr lang="en-AU" sz="2200"/>
              <a:t>Community-driven</a:t>
            </a:r>
          </a:p>
          <a:p>
            <a:r>
              <a:rPr lang="en-AU" sz="2200"/>
              <a:t>Focus on responsible AI</a:t>
            </a:r>
            <a:endParaRPr lang="en-US" sz="220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B643A6-E1BA-4C07-B172-B988DE6CC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24884"/>
            <a:ext cx="6903720" cy="4608231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1632597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1E7670-5168-7058-3A3A-F952566CA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HF evolution</a:t>
            </a:r>
          </a:p>
        </p:txBody>
      </p:sp>
      <p:sp>
        <p:nvSpPr>
          <p:cNvPr id="615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62ED420-0B0D-D25A-E71A-432D0D6F6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903" t="6260" r="7183" b="5730"/>
          <a:stretch/>
        </p:blipFill>
        <p:spPr bwMode="auto">
          <a:xfrm>
            <a:off x="4210692" y="517995"/>
            <a:ext cx="7441729" cy="6028411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612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D2063-BA97-22C2-B3D4-681ABD53B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 dirty="0"/>
              <a:t>HF hub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821A41D-B655-D73E-7D96-6C32E9F30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81004" y="1499056"/>
            <a:ext cx="53594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413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2F0DBE-93B6-130A-038D-A12FBF8CD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Datasets at HF and other sources of data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5EC60-258A-C03A-3240-EBD07FCCA2E9}"/>
              </a:ext>
            </a:extLst>
          </p:cNvPr>
          <p:cNvSpPr>
            <a:spLocks/>
          </p:cNvSpPr>
          <p:nvPr/>
        </p:nvSpPr>
        <p:spPr>
          <a:xfrm>
            <a:off x="1732164" y="2228087"/>
            <a:ext cx="4299000" cy="397988"/>
          </a:xfrm>
          <a:prstGeom prst="rect">
            <a:avLst/>
          </a:prstGeom>
        </p:spPr>
        <p:txBody>
          <a:bodyPr/>
          <a:lstStyle/>
          <a:p>
            <a:pPr defTabSz="758952">
              <a:spcAft>
                <a:spcPts val="600"/>
              </a:spcAft>
            </a:pPr>
            <a:r>
              <a:rPr lang="en-US" sz="2000" kern="1200" dirty="0">
                <a:solidFill>
                  <a:schemeClr val="accent6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Primary sources of data 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F0F70C-48F3-0B08-2D81-90EFD8419971}"/>
              </a:ext>
            </a:extLst>
          </p:cNvPr>
          <p:cNvSpPr>
            <a:spLocks/>
          </p:cNvSpPr>
          <p:nvPr/>
        </p:nvSpPr>
        <p:spPr>
          <a:xfrm>
            <a:off x="1713639" y="2741019"/>
            <a:ext cx="4299000" cy="3435944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58952">
              <a:spcAft>
                <a:spcPts val="600"/>
              </a:spcAft>
            </a:pP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original, first-hand data collected directly</a:t>
            </a:r>
          </a:p>
          <a:p>
            <a:pPr defTabSz="758952">
              <a:spcAft>
                <a:spcPts val="600"/>
              </a:spcAft>
            </a:pP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directly elicited data (surveys, questionnaires, interviews)</a:t>
            </a:r>
            <a:r>
              <a:rPr lang="en-AU" sz="166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observational data 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experimental data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self-generated data</a:t>
            </a:r>
            <a:endParaRPr lang="en-AU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FC98CF-383A-210E-FF3C-86119811551A}"/>
              </a:ext>
            </a:extLst>
          </p:cNvPr>
          <p:cNvSpPr>
            <a:spLocks/>
          </p:cNvSpPr>
          <p:nvPr/>
        </p:nvSpPr>
        <p:spPr>
          <a:xfrm>
            <a:off x="6137016" y="2228087"/>
            <a:ext cx="4320172" cy="414557"/>
          </a:xfrm>
          <a:prstGeom prst="rect">
            <a:avLst/>
          </a:prstGeom>
        </p:spPr>
        <p:txBody>
          <a:bodyPr/>
          <a:lstStyle/>
          <a:p>
            <a:pPr defTabSz="758952"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Secondary sources of data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D15176-CE7F-FD78-B9D6-1C41C1A71F9F}"/>
              </a:ext>
            </a:extLst>
          </p:cNvPr>
          <p:cNvSpPr>
            <a:spLocks/>
          </p:cNvSpPr>
          <p:nvPr/>
        </p:nvSpPr>
        <p:spPr>
          <a:xfrm>
            <a:off x="6158188" y="2642644"/>
            <a:ext cx="4320172" cy="3534319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758952">
              <a:spcAft>
                <a:spcPts val="600"/>
              </a:spcAft>
            </a:pP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previously collected and processed, existing data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60" dirty="0"/>
              <a:t>p</a:t>
            </a: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ublic datasets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60" dirty="0"/>
              <a:t>d</a:t>
            </a: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ata scraping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APIs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60" dirty="0"/>
              <a:t>p</a:t>
            </a: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roprietary datasets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60" dirty="0"/>
              <a:t>c</a:t>
            </a: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orpora</a:t>
            </a:r>
          </a:p>
          <a:p>
            <a:pPr marL="285750" indent="-285750" defTabSz="758952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AU" sz="1660" dirty="0"/>
              <a:t>a</a:t>
            </a:r>
            <a:r>
              <a:rPr lang="en-AU" sz="166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nnotated data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869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A05688-DEA4-2563-8C3C-1AF220BD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Public datasets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86B315-5587-8893-524C-A798D60B6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000" dirty="0"/>
              <a:t>HF datasets </a:t>
            </a:r>
            <a:r>
              <a:rPr lang="en-US" sz="2000" dirty="0">
                <a:hlinkClick r:id="rId2"/>
              </a:rPr>
              <a:t>https://huggingface.co/datasets</a:t>
            </a:r>
            <a:r>
              <a:rPr lang="en-US" sz="2000" dirty="0"/>
              <a:t> </a:t>
            </a:r>
          </a:p>
          <a:p>
            <a:r>
              <a:rPr lang="en-US" sz="2000" dirty="0"/>
              <a:t>Kaggle datasets  </a:t>
            </a:r>
            <a:r>
              <a:rPr lang="en-US" sz="2000" dirty="0">
                <a:hlinkClick r:id="rId3"/>
              </a:rPr>
              <a:t>https://www.kaggle.com/datasets</a:t>
            </a:r>
            <a:r>
              <a:rPr lang="en-US" sz="2000" dirty="0"/>
              <a:t> </a:t>
            </a:r>
          </a:p>
          <a:p>
            <a:r>
              <a:rPr lang="en-US" sz="2000" dirty="0"/>
              <a:t>Dataset search (powered by Google) </a:t>
            </a:r>
            <a:r>
              <a:rPr lang="en-US" sz="2000" dirty="0">
                <a:hlinkClick r:id="rId4"/>
              </a:rPr>
              <a:t>https://datasetsearch.research.google.com/</a:t>
            </a:r>
            <a:r>
              <a:rPr lang="en-US" sz="2000" dirty="0"/>
              <a:t> </a:t>
            </a:r>
          </a:p>
          <a:p>
            <a:r>
              <a:rPr lang="en-US" sz="2000" dirty="0"/>
              <a:t>Government data </a:t>
            </a:r>
            <a:r>
              <a:rPr lang="en-US" sz="2000" dirty="0">
                <a:hlinkClick r:id="rId5"/>
              </a:rPr>
              <a:t>https://data.gov.au/home</a:t>
            </a:r>
            <a:r>
              <a:rPr lang="en-US" sz="2000" dirty="0"/>
              <a:t> 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4461EC97-BFD9-761B-CCA4-40218B130A9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64111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3F67FB-7206-372D-4F1F-E1B5A4E64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Datasets at HF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B89483-7444-33EB-5A17-BA6076B6F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AU" sz="2200"/>
              <a:t>over 5,000 datasets tailored for ML and NLP tasks</a:t>
            </a:r>
          </a:p>
          <a:p>
            <a:r>
              <a:rPr lang="en-AU" sz="2200"/>
              <a:t>Easy to use</a:t>
            </a:r>
          </a:p>
          <a:p>
            <a:r>
              <a:rPr lang="en-AU" sz="2200"/>
              <a:t>Diverse data</a:t>
            </a:r>
          </a:p>
          <a:p>
            <a:r>
              <a:rPr lang="en-AU" sz="2200"/>
              <a:t>Tasks and popular datasets</a:t>
            </a:r>
            <a:endParaRPr lang="en-US" sz="22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994C4-DC36-E0C4-07E6-D51A9BF75A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8" t="-1379" r="6601" b="1379"/>
          <a:stretch/>
        </p:blipFill>
        <p:spPr>
          <a:xfrm>
            <a:off x="5085497" y="1613997"/>
            <a:ext cx="6475567" cy="4440260"/>
          </a:xfrm>
          <a:prstGeom prst="rect">
            <a:avLst/>
          </a:prstGeom>
          <a:ln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8674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8D3F356-5111-0BE5-09E1-127F7C273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1637" y="365125"/>
            <a:ext cx="8879237" cy="6381952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3370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5470</TotalTime>
  <Words>2259</Words>
  <Application>Microsoft Macintosh PowerPoint</Application>
  <PresentationFormat>Widescreen</PresentationFormat>
  <Paragraphs>277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-webkit-standard</vt:lpstr>
      <vt:lpstr>Aptos</vt:lpstr>
      <vt:lpstr>Arial</vt:lpstr>
      <vt:lpstr>Calibri</vt:lpstr>
      <vt:lpstr>Calibri Light</vt:lpstr>
      <vt:lpstr>Courier New</vt:lpstr>
      <vt:lpstr>Symbol</vt:lpstr>
      <vt:lpstr>Times New Roman</vt:lpstr>
      <vt:lpstr>Office Theme</vt:lpstr>
      <vt:lpstr>Hugging Face and transformers</vt:lpstr>
      <vt:lpstr>What we will cover</vt:lpstr>
      <vt:lpstr>HF hub</vt:lpstr>
      <vt:lpstr>HF evolution</vt:lpstr>
      <vt:lpstr>HF hub</vt:lpstr>
      <vt:lpstr>Datasets at HF and other sources of data</vt:lpstr>
      <vt:lpstr>Public datasets</vt:lpstr>
      <vt:lpstr>Datasets at HF</vt:lpstr>
      <vt:lpstr>PowerPoint Presentation</vt:lpstr>
      <vt:lpstr>Dataset tasks and languages</vt:lpstr>
      <vt:lpstr>Dataset card</vt:lpstr>
      <vt:lpstr>Popular datasets</vt:lpstr>
      <vt:lpstr>Data and bias</vt:lpstr>
      <vt:lpstr>Case: GPT-3</vt:lpstr>
      <vt:lpstr>Case: Gender Bias in GPT-3 (2020)</vt:lpstr>
      <vt:lpstr>Mitigation strategies</vt:lpstr>
      <vt:lpstr>Types of bias</vt:lpstr>
      <vt:lpstr>Models and inference</vt:lpstr>
      <vt:lpstr>Transformers Library</vt:lpstr>
      <vt:lpstr>Model Cards</vt:lpstr>
      <vt:lpstr>Model Cards</vt:lpstr>
      <vt:lpstr>Model and bias</vt:lpstr>
      <vt:lpstr>Ownership rights and use for models</vt:lpstr>
      <vt:lpstr>Usage rights</vt:lpstr>
      <vt:lpstr>Responsible AI</vt:lpstr>
      <vt:lpstr>Let’s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Hugging Face and transformers</dc:title>
  <dc:creator>Maria Prokofieva</dc:creator>
  <cp:lastModifiedBy>Maria Prokofieva</cp:lastModifiedBy>
  <cp:revision>15</cp:revision>
  <dcterms:created xsi:type="dcterms:W3CDTF">2024-08-08T17:50:57Z</dcterms:created>
  <dcterms:modified xsi:type="dcterms:W3CDTF">2024-08-18T09:30:10Z</dcterms:modified>
</cp:coreProperties>
</file>